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74" r:id="rId4"/>
    <p:sldId id="264" r:id="rId5"/>
    <p:sldId id="267" r:id="rId6"/>
    <p:sldId id="268" r:id="rId7"/>
    <p:sldId id="270" r:id="rId8"/>
    <p:sldId id="271" r:id="rId9"/>
    <p:sldId id="272" r:id="rId10"/>
    <p:sldId id="273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99CC"/>
    <a:srgbClr val="FFFFFF"/>
    <a:srgbClr val="0066FF"/>
    <a:srgbClr val="008000"/>
    <a:srgbClr val="5E5E00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94660"/>
  </p:normalViewPr>
  <p:slideViewPr>
    <p:cSldViewPr>
      <p:cViewPr varScale="1">
        <p:scale>
          <a:sx n="175" d="100"/>
          <a:sy n="175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\Documents\Data%20Analysis\means%20for%20all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\Documents\Data%20Analysis\means%20for%20all%20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\Documents\Data%20Analysis\means%20for%20all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ndy\Documents\Data%20Analysis\means%20for%20all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IP</c:v>
          </c:tx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pmp_pm!$D$4:$D$5</c:f>
              <c:numCache>
                <c:formatCode>####.000</c:formatCode>
                <c:ptCount val="2"/>
                <c:pt idx="0">
                  <c:v>17.92391304347826</c:v>
                </c:pt>
                <c:pt idx="1">
                  <c:v>17.54347826086957</c:v>
                </c:pt>
              </c:numCache>
            </c:numRef>
          </c:val>
        </c:ser>
        <c:ser>
          <c:idx val="1"/>
          <c:order val="1"/>
          <c:tx>
            <c:v>NO-IP</c:v>
          </c:tx>
          <c:spPr>
            <a:solidFill>
              <a:srgbClr val="CC0000"/>
            </a:solidFill>
          </c:spPr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pmp_pm!$D$6:$D$7</c:f>
              <c:numCache>
                <c:formatCode>####.000</c:formatCode>
                <c:ptCount val="2"/>
                <c:pt idx="0">
                  <c:v>17.21428571428573</c:v>
                </c:pt>
                <c:pt idx="1">
                  <c:v>19.78571428571428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832312"/>
        <c:axId val="2078835288"/>
      </c:barChart>
      <c:catAx>
        <c:axId val="2078832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8835288"/>
        <c:crosses val="autoZero"/>
        <c:auto val="1"/>
        <c:lblAlgn val="ctr"/>
        <c:lblOffset val="100"/>
        <c:noMultiLvlLbl val="0"/>
      </c:catAx>
      <c:valAx>
        <c:axId val="2078835288"/>
        <c:scaling>
          <c:orientation val="minMax"/>
          <c:max val="20.0"/>
          <c:min val="17.0"/>
        </c:scaling>
        <c:delete val="0"/>
        <c:axPos val="l"/>
        <c:majorGridlines/>
        <c:numFmt formatCode="####.000" sourceLinked="1"/>
        <c:majorTickMark val="none"/>
        <c:minorTickMark val="none"/>
        <c:tickLblPos val="nextTo"/>
        <c:crossAx val="2078832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IP</c:v>
          </c:tx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pmp_pm!$D$13:$D$14</c:f>
              <c:numCache>
                <c:formatCode>####.000</c:formatCode>
                <c:ptCount val="2"/>
                <c:pt idx="0">
                  <c:v>17.02173913043477</c:v>
                </c:pt>
                <c:pt idx="1">
                  <c:v>15.28260869565217</c:v>
                </c:pt>
              </c:numCache>
            </c:numRef>
          </c:val>
        </c:ser>
        <c:ser>
          <c:idx val="1"/>
          <c:order val="1"/>
          <c:tx>
            <c:v>NO-IP</c:v>
          </c:tx>
          <c:spPr>
            <a:solidFill>
              <a:srgbClr val="CC0000"/>
            </a:solidFill>
          </c:spPr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pmp_pm!$D$15:$D$16</c:f>
              <c:numCache>
                <c:formatCode>####.000</c:formatCode>
                <c:ptCount val="2"/>
                <c:pt idx="0">
                  <c:v>16.71428571428573</c:v>
                </c:pt>
                <c:pt idx="1">
                  <c:v>17.67857142857143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909592"/>
        <c:axId val="2078912568"/>
      </c:barChart>
      <c:catAx>
        <c:axId val="2078909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8912568"/>
        <c:crosses val="autoZero"/>
        <c:auto val="1"/>
        <c:lblAlgn val="ctr"/>
        <c:lblOffset val="100"/>
        <c:noMultiLvlLbl val="0"/>
      </c:catAx>
      <c:valAx>
        <c:axId val="2078912568"/>
        <c:scaling>
          <c:orientation val="minMax"/>
          <c:max val="17.7"/>
          <c:min val="15.0"/>
        </c:scaling>
        <c:delete val="0"/>
        <c:axPos val="l"/>
        <c:majorGridlines/>
        <c:numFmt formatCode="####.000" sourceLinked="1"/>
        <c:majorTickMark val="none"/>
        <c:minorTickMark val="none"/>
        <c:tickLblPos val="nextTo"/>
        <c:crossAx val="2078909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IP</c:v>
          </c:tx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pmp_pm!$D$21:$D$22</c:f>
              <c:numCache>
                <c:formatCode>####.000</c:formatCode>
                <c:ptCount val="2"/>
                <c:pt idx="0">
                  <c:v>22.34782608695653</c:v>
                </c:pt>
                <c:pt idx="1">
                  <c:v>21.74999999999999</c:v>
                </c:pt>
              </c:numCache>
            </c:numRef>
          </c:val>
        </c:ser>
        <c:ser>
          <c:idx val="1"/>
          <c:order val="1"/>
          <c:tx>
            <c:v>NO-IP</c:v>
          </c:tx>
          <c:spPr>
            <a:solidFill>
              <a:srgbClr val="CC0000"/>
            </a:solidFill>
          </c:spPr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pmp_pm!$D$23:$D$24</c:f>
              <c:numCache>
                <c:formatCode>####.000</c:formatCode>
                <c:ptCount val="2"/>
                <c:pt idx="0">
                  <c:v>21.10714285714285</c:v>
                </c:pt>
                <c:pt idx="1">
                  <c:v>22.39285714285715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954824"/>
        <c:axId val="2078957800"/>
      </c:barChart>
      <c:catAx>
        <c:axId val="2078954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8957800"/>
        <c:crosses val="autoZero"/>
        <c:auto val="1"/>
        <c:lblAlgn val="ctr"/>
        <c:lblOffset val="100"/>
        <c:noMultiLvlLbl val="0"/>
      </c:catAx>
      <c:valAx>
        <c:axId val="2078957800"/>
        <c:scaling>
          <c:orientation val="minMax"/>
          <c:max val="22.5"/>
          <c:min val="21.0"/>
        </c:scaling>
        <c:delete val="0"/>
        <c:axPos val="l"/>
        <c:majorGridlines/>
        <c:numFmt formatCode="####.000" sourceLinked="1"/>
        <c:majorTickMark val="none"/>
        <c:minorTickMark val="none"/>
        <c:tickLblPos val="nextTo"/>
        <c:crossAx val="2078954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IP</c:v>
          </c:tx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pmp_pm!$D$29:$D$30</c:f>
              <c:numCache>
                <c:formatCode>####.000</c:formatCode>
                <c:ptCount val="2"/>
                <c:pt idx="0">
                  <c:v>27.79347826086956</c:v>
                </c:pt>
                <c:pt idx="1">
                  <c:v>27.47826086956521</c:v>
                </c:pt>
              </c:numCache>
            </c:numRef>
          </c:val>
        </c:ser>
        <c:ser>
          <c:idx val="1"/>
          <c:order val="1"/>
          <c:tx>
            <c:v>NO-IP</c:v>
          </c:tx>
          <c:spPr>
            <a:solidFill>
              <a:srgbClr val="CC0000"/>
            </a:solidFill>
          </c:spPr>
          <c:invertIfNegative val="0"/>
          <c:cat>
            <c:strLit>
              <c:ptCount val="2"/>
              <c:pt idx="0">
                <c:v>Fall 2010</c:v>
              </c:pt>
              <c:pt idx="1">
                <c:v>Spring 2012</c:v>
              </c:pt>
            </c:strLit>
          </c:cat>
          <c:val>
            <c:numRef>
              <c:f>pmp_pm!$D$31:$D$32</c:f>
              <c:numCache>
                <c:formatCode>####.000</c:formatCode>
                <c:ptCount val="2"/>
                <c:pt idx="0">
                  <c:v>26.89285714285715</c:v>
                </c:pt>
                <c:pt idx="1">
                  <c:v>28.35714285714286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999640"/>
        <c:axId val="2079002616"/>
      </c:barChart>
      <c:catAx>
        <c:axId val="2078999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9002616"/>
        <c:crosses val="autoZero"/>
        <c:auto val="1"/>
        <c:lblAlgn val="ctr"/>
        <c:lblOffset val="100"/>
        <c:noMultiLvlLbl val="0"/>
      </c:catAx>
      <c:valAx>
        <c:axId val="2079002616"/>
        <c:scaling>
          <c:orientation val="minMax"/>
          <c:max val="28.5"/>
          <c:min val="26.8"/>
        </c:scaling>
        <c:delete val="0"/>
        <c:axPos val="l"/>
        <c:majorGridlines/>
        <c:numFmt formatCode="####.000" sourceLinked="1"/>
        <c:majorTickMark val="none"/>
        <c:minorTickMark val="none"/>
        <c:tickLblPos val="nextTo"/>
        <c:crossAx val="2078999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0203B92-4526-4C01-8D38-F45111875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9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5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0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2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3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54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69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03B92-4526-4C01-8D38-F4511187593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4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953000"/>
            <a:ext cx="9144000" cy="552450"/>
          </a:xfrm>
        </p:spPr>
        <p:txBody>
          <a:bodyPr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381000"/>
          </a:xfrm>
        </p:spPr>
        <p:txBody>
          <a:bodyPr/>
          <a:lstStyle>
            <a:lvl1pPr marL="0" indent="0"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4DF04EF0-C719-4A92-A8B2-9637DAAAA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5293C-2468-437B-AA2D-F75EF1BB0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B2E0-E9AE-4731-A9B1-99A0A14C1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791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791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62E3E-330C-4BC4-884F-27208C8F1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35C9FB7E-1EE4-424C-AAC6-17D6001EF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382000" cy="457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4114800" cy="2667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114800" cy="2667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57600"/>
            <a:ext cx="4114800" cy="2667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114800" cy="2667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61150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689725"/>
            <a:ext cx="2133600" cy="136525"/>
          </a:xfrm>
        </p:spPr>
        <p:txBody>
          <a:bodyPr/>
          <a:lstStyle>
            <a:lvl1pPr>
              <a:defRPr/>
            </a:lvl1pPr>
          </a:lstStyle>
          <a:p>
            <a:fld id="{481908C7-0559-4566-BBAF-602283406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A684A-9788-4FEF-9C68-29AAF7C0D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  <a:lvl2pPr>
              <a:defRPr b="0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A684A-9788-4FEF-9C68-29AAF7C0D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81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81413"/>
            <a:ext cx="7772400" cy="150018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5D057-BB0A-45E5-8F50-F47C9C9AF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066800"/>
            <a:ext cx="3733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733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1804C-2109-4E61-AD89-6C3DD5FCA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736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736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249AF-5FF0-4572-BA07-4E3C4C81C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BC48A-5EBD-4412-A65B-70471F2A2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226BF-346A-4D39-BBD7-F96B683AC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3DA32-B62D-4182-BE26-E16636D21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696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94EE2958-4C1C-48C0-A3E8-F107B020D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00000"/>
        <a:defRPr sz="2400" b="1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00000"/>
        <a:defRPr sz="2000" b="1">
          <a:solidFill>
            <a:schemeClr val="accent1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00000"/>
        <a:defRPr b="1">
          <a:solidFill>
            <a:schemeClr val="accent1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1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accent1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2743200"/>
          </a:xfrm>
        </p:spPr>
        <p:txBody>
          <a:bodyPr/>
          <a:lstStyle/>
          <a:p>
            <a:r>
              <a:rPr lang="en-US" dirty="0" smtClean="0"/>
              <a:t>The Impact of International Programs on Students' Identity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572000"/>
            <a:ext cx="5486400" cy="1447800"/>
          </a:xfrm>
        </p:spPr>
        <p:txBody>
          <a:bodyPr/>
          <a:lstStyle/>
          <a:p>
            <a:r>
              <a:rPr lang="en-US" dirty="0" smtClean="0"/>
              <a:t>Presenter: </a:t>
            </a:r>
            <a:r>
              <a:rPr lang="en-US" dirty="0" err="1" smtClean="0"/>
              <a:t>Wancen</a:t>
            </a:r>
            <a:r>
              <a:rPr lang="en-US" dirty="0" smtClean="0"/>
              <a:t> Jiang</a:t>
            </a:r>
          </a:p>
          <a:p>
            <a:r>
              <a:rPr lang="en-US" dirty="0" smtClean="0"/>
              <a:t>Mentor: Dr. Don Thompson</a:t>
            </a:r>
          </a:p>
          <a:p>
            <a:r>
              <a:rPr lang="en-US" dirty="0" smtClean="0"/>
              <a:t>April 4, 2013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90900" y="2782669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Questions?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797510"/>
            <a:ext cx="7734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Fall 2010 (Pre)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880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tudents apply to study abroad in 2011-12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Spring 2012 (Mid)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210 IP students re-survey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116 NOIP students re-survey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Fall 2012 (Post)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90 IP students re-survey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32 NOIP students re-survey </a:t>
            </a:r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723900" y="609600"/>
            <a:ext cx="76962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Sampling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1772088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Major Sections</a:t>
            </a:r>
            <a:endParaRPr lang="en-US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1295400"/>
            <a:ext cx="7696200" cy="5029200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dirty="0" smtClean="0"/>
              <a:t>Identity Development (32)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dirty="0" smtClean="0"/>
              <a:t>Emotional Awareness (33)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dirty="0" smtClean="0"/>
              <a:t>Global Awareness (16)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200" dirty="0" smtClean="0"/>
              <a:t>Faith and Spirituality (10)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457200"/>
          </a:xfrm>
        </p:spPr>
        <p:txBody>
          <a:bodyPr/>
          <a:lstStyle/>
          <a:p>
            <a:r>
              <a:rPr lang="en-US" dirty="0" smtClean="0"/>
              <a:t>Measurement of Identity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24000"/>
            <a:ext cx="76962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Diffusion (-,-): no exploration or commitment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 I haven’t really considered politics. It just doesn’t excite me much.”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Foreclosure (-,+): no exploration, but commitment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 My parents decided a long time ago what I should go into for employment and I’m following through with their plans.”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Moratorium (+,-): Exploration without commitment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 Religion is confusing to me right now. I keep changing my views on what is right and wrong for me.”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Achievement (+,+): Exploration and commitment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 It took me a while to figure it out, but now I really know what I want for a career.”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*: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Difference with respect to time.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**: Time*Group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Difference with respect to the interaction between time and study abroad.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***: Both Time and Time*Group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Diffusion ***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Foreclosure **</a:t>
            </a:r>
            <a:endParaRPr 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Moratorium **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Achieved **</a:t>
            </a:r>
            <a:endParaRPr 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01033682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orld_digital_squar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rld_digital_squa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_digital_squa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_digital_squa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D08692-C085-477D-8324-65E7575CB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TS010336821</Template>
  <TotalTime>94</TotalTime>
  <Words>261</Words>
  <Application>Microsoft Macintosh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TS010336821</vt:lpstr>
      <vt:lpstr>The Impact of International Programs on Students' Identity Development</vt:lpstr>
      <vt:lpstr>PowerPoint Presentation</vt:lpstr>
      <vt:lpstr>Four Major Sections</vt:lpstr>
      <vt:lpstr>Measurement of Identity Development</vt:lpstr>
      <vt:lpstr>Symbols</vt:lpstr>
      <vt:lpstr>Diffusion ***</vt:lpstr>
      <vt:lpstr>Foreclosure **</vt:lpstr>
      <vt:lpstr>Moratorium **</vt:lpstr>
      <vt:lpstr>Achieved **</vt:lpstr>
      <vt:lpstr>PowerPoint Presentation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International Program on Students' Mental Development</dc:title>
  <dc:creator>User</dc:creator>
  <cp:lastModifiedBy>Don Thompson</cp:lastModifiedBy>
  <cp:revision>16</cp:revision>
  <dcterms:created xsi:type="dcterms:W3CDTF">2013-03-19T07:41:06Z</dcterms:created>
  <dcterms:modified xsi:type="dcterms:W3CDTF">2013-04-24T23:07:34Z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TC103368219990</vt:lpwstr>
  </property>
</Properties>
</file>