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
  </p:notesMasterIdLst>
  <p:sldIdLst>
    <p:sldId id="256" r:id="rId2"/>
  </p:sldIdLst>
  <p:sldSz cx="51206400" cy="32918400"/>
  <p:notesSz cx="6858000" cy="9144000"/>
  <p:defaultTextStyle>
    <a:defPPr>
      <a:defRPr lang="en-US"/>
    </a:defPPr>
    <a:lvl1pPr marL="0" algn="l" defTabSz="2403304" rtl="0" eaLnBrk="1" latinLnBrk="0" hangingPunct="1">
      <a:defRPr sz="9500" kern="1200">
        <a:solidFill>
          <a:schemeClr val="tx1"/>
        </a:solidFill>
        <a:latin typeface="+mn-lt"/>
        <a:ea typeface="+mn-ea"/>
        <a:cs typeface="+mn-cs"/>
      </a:defRPr>
    </a:lvl1pPr>
    <a:lvl2pPr marL="2403304" algn="l" defTabSz="2403304" rtl="0" eaLnBrk="1" latinLnBrk="0" hangingPunct="1">
      <a:defRPr sz="9500" kern="1200">
        <a:solidFill>
          <a:schemeClr val="tx1"/>
        </a:solidFill>
        <a:latin typeface="+mn-lt"/>
        <a:ea typeface="+mn-ea"/>
        <a:cs typeface="+mn-cs"/>
      </a:defRPr>
    </a:lvl2pPr>
    <a:lvl3pPr marL="4806614" algn="l" defTabSz="2403304" rtl="0" eaLnBrk="1" latinLnBrk="0" hangingPunct="1">
      <a:defRPr sz="9500" kern="1200">
        <a:solidFill>
          <a:schemeClr val="tx1"/>
        </a:solidFill>
        <a:latin typeface="+mn-lt"/>
        <a:ea typeface="+mn-ea"/>
        <a:cs typeface="+mn-cs"/>
      </a:defRPr>
    </a:lvl3pPr>
    <a:lvl4pPr marL="7209918" algn="l" defTabSz="2403304" rtl="0" eaLnBrk="1" latinLnBrk="0" hangingPunct="1">
      <a:defRPr sz="9500" kern="1200">
        <a:solidFill>
          <a:schemeClr val="tx1"/>
        </a:solidFill>
        <a:latin typeface="+mn-lt"/>
        <a:ea typeface="+mn-ea"/>
        <a:cs typeface="+mn-cs"/>
      </a:defRPr>
    </a:lvl4pPr>
    <a:lvl5pPr marL="9613228" algn="l" defTabSz="2403304" rtl="0" eaLnBrk="1" latinLnBrk="0" hangingPunct="1">
      <a:defRPr sz="9500" kern="1200">
        <a:solidFill>
          <a:schemeClr val="tx1"/>
        </a:solidFill>
        <a:latin typeface="+mn-lt"/>
        <a:ea typeface="+mn-ea"/>
        <a:cs typeface="+mn-cs"/>
      </a:defRPr>
    </a:lvl5pPr>
    <a:lvl6pPr marL="12016532" algn="l" defTabSz="2403304" rtl="0" eaLnBrk="1" latinLnBrk="0" hangingPunct="1">
      <a:defRPr sz="9500" kern="1200">
        <a:solidFill>
          <a:schemeClr val="tx1"/>
        </a:solidFill>
        <a:latin typeface="+mn-lt"/>
        <a:ea typeface="+mn-ea"/>
        <a:cs typeface="+mn-cs"/>
      </a:defRPr>
    </a:lvl6pPr>
    <a:lvl7pPr marL="14419842" algn="l" defTabSz="2403304" rtl="0" eaLnBrk="1" latinLnBrk="0" hangingPunct="1">
      <a:defRPr sz="9500" kern="1200">
        <a:solidFill>
          <a:schemeClr val="tx1"/>
        </a:solidFill>
        <a:latin typeface="+mn-lt"/>
        <a:ea typeface="+mn-ea"/>
        <a:cs typeface="+mn-cs"/>
      </a:defRPr>
    </a:lvl7pPr>
    <a:lvl8pPr marL="16823146" algn="l" defTabSz="2403304" rtl="0" eaLnBrk="1" latinLnBrk="0" hangingPunct="1">
      <a:defRPr sz="9500" kern="1200">
        <a:solidFill>
          <a:schemeClr val="tx1"/>
        </a:solidFill>
        <a:latin typeface="+mn-lt"/>
        <a:ea typeface="+mn-ea"/>
        <a:cs typeface="+mn-cs"/>
      </a:defRPr>
    </a:lvl8pPr>
    <a:lvl9pPr marL="19226455" algn="l" defTabSz="2403304"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7A7B2"/>
    <a:srgbClr val="FFCCCC"/>
    <a:srgbClr val="F7A7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2718" autoAdjust="0"/>
  </p:normalViewPr>
  <p:slideViewPr>
    <p:cSldViewPr snapToGrid="0" snapToObjects="1">
      <p:cViewPr>
        <p:scale>
          <a:sx n="90" d="100"/>
          <a:sy n="90" d="100"/>
        </p:scale>
        <p:origin x="-80" y="8672"/>
      </p:cViewPr>
      <p:guideLst>
        <p:guide orient="horz" pos="10368"/>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800">
                <a:latin typeface="Charlemagne Std" pitchFamily="82" charset="0"/>
              </a:defRPr>
            </a:pPr>
            <a:r>
              <a:rPr lang="en-US" sz="1800" dirty="0">
                <a:solidFill>
                  <a:schemeClr val="bg1"/>
                </a:solidFill>
                <a:latin typeface="Charlemagne Std" pitchFamily="82" charset="0"/>
              </a:rPr>
              <a:t>Diffusion Mean</a:t>
            </a:r>
          </a:p>
        </c:rich>
      </c:tx>
      <c:layout/>
      <c:overlay val="0"/>
    </c:title>
    <c:autoTitleDeleted val="0"/>
    <c:view3D>
      <c:rotX val="15"/>
      <c:rotY val="20"/>
      <c:rAngAx val="1"/>
    </c:view3D>
    <c:floor>
      <c:thickness val="0"/>
    </c:floor>
    <c:sideWall>
      <c:thickness val="0"/>
      <c:spPr>
        <a:solidFill>
          <a:srgbClr val="FFCCCC"/>
        </a:solidFill>
      </c:spPr>
    </c:sideWall>
    <c:backWall>
      <c:thickness val="0"/>
      <c:spPr>
        <a:solidFill>
          <a:srgbClr val="FFCCCC"/>
        </a:solidFill>
      </c:spPr>
    </c:backWall>
    <c:plotArea>
      <c:layout/>
      <c:bar3DChart>
        <c:barDir val="col"/>
        <c:grouping val="clustered"/>
        <c:varyColors val="0"/>
        <c:ser>
          <c:idx val="0"/>
          <c:order val="0"/>
          <c:tx>
            <c:strRef>
              <c:f>Diff!$E$5</c:f>
              <c:strCache>
                <c:ptCount val="1"/>
                <c:pt idx="0">
                  <c:v>Diffusion Mean</c:v>
                </c:pt>
              </c:strCache>
            </c:strRef>
          </c:tx>
          <c:invertIfNegative val="0"/>
          <c:dPt>
            <c:idx val="0"/>
            <c:invertIfNegative val="0"/>
            <c:bubble3D val="0"/>
            <c:spPr>
              <a:solidFill>
                <a:schemeClr val="accent6">
                  <a:lumMod val="50000"/>
                </a:schemeClr>
              </a:solidFill>
            </c:spPr>
          </c:dPt>
          <c:dPt>
            <c:idx val="1"/>
            <c:invertIfNegative val="0"/>
            <c:bubble3D val="0"/>
            <c:spPr>
              <a:solidFill>
                <a:srgbClr val="0070C0"/>
              </a:solidFill>
            </c:spPr>
          </c:dPt>
          <c:dPt>
            <c:idx val="3"/>
            <c:invertIfNegative val="0"/>
            <c:bubble3D val="0"/>
            <c:spPr>
              <a:solidFill>
                <a:schemeClr val="accent6">
                  <a:lumMod val="50000"/>
                </a:schemeClr>
              </a:solidFill>
            </c:spPr>
          </c:dPt>
          <c:dPt>
            <c:idx val="4"/>
            <c:invertIfNegative val="0"/>
            <c:bubble3D val="0"/>
            <c:spPr>
              <a:solidFill>
                <a:srgbClr val="0070C0"/>
              </a:solidFill>
            </c:spPr>
          </c:dPt>
          <c:cat>
            <c:multiLvlStrRef>
              <c:f>Diff!$C$6:$D$11</c:f>
              <c:multiLvlStrCache>
                <c:ptCount val="5"/>
                <c:lvl>
                  <c:pt idx="0">
                    <c:v>female</c:v>
                  </c:pt>
                  <c:pt idx="1">
                    <c:v>male</c:v>
                  </c:pt>
                  <c:pt idx="3">
                    <c:v>female</c:v>
                  </c:pt>
                  <c:pt idx="4">
                    <c:v>male</c:v>
                  </c:pt>
                </c:lvl>
                <c:lvl>
                  <c:pt idx="0">
                    <c:v>Freshmen</c:v>
                  </c:pt>
                  <c:pt idx="3">
                    <c:v>Juniors</c:v>
                  </c:pt>
                </c:lvl>
              </c:multiLvlStrCache>
            </c:multiLvlStrRef>
          </c:cat>
          <c:val>
            <c:numRef>
              <c:f>Diff!$E$6:$E$11</c:f>
              <c:numCache>
                <c:formatCode>###0.0000</c:formatCode>
                <c:ptCount val="6"/>
                <c:pt idx="0">
                  <c:v>20.0816326530612</c:v>
                </c:pt>
                <c:pt idx="1">
                  <c:v>21.43478260869565</c:v>
                </c:pt>
                <c:pt idx="3">
                  <c:v>21.38775510204082</c:v>
                </c:pt>
                <c:pt idx="4">
                  <c:v>22.91304347826086</c:v>
                </c:pt>
              </c:numCache>
            </c:numRef>
          </c:val>
        </c:ser>
        <c:dLbls>
          <c:showLegendKey val="0"/>
          <c:showVal val="0"/>
          <c:showCatName val="0"/>
          <c:showSerName val="0"/>
          <c:showPercent val="0"/>
          <c:showBubbleSize val="0"/>
        </c:dLbls>
        <c:gapWidth val="150"/>
        <c:shape val="cylinder"/>
        <c:axId val="2111261656"/>
        <c:axId val="2111264856"/>
        <c:axId val="0"/>
      </c:bar3DChart>
      <c:catAx>
        <c:axId val="2111261656"/>
        <c:scaling>
          <c:orientation val="minMax"/>
        </c:scaling>
        <c:delete val="0"/>
        <c:axPos val="b"/>
        <c:majorTickMark val="out"/>
        <c:minorTickMark val="none"/>
        <c:tickLblPos val="nextTo"/>
        <c:txPr>
          <a:bodyPr/>
          <a:lstStyle/>
          <a:p>
            <a:pPr>
              <a:defRPr>
                <a:solidFill>
                  <a:schemeClr val="bg1"/>
                </a:solidFill>
              </a:defRPr>
            </a:pPr>
            <a:endParaRPr lang="en-US"/>
          </a:p>
        </c:txPr>
        <c:crossAx val="2111264856"/>
        <c:crosses val="autoZero"/>
        <c:auto val="1"/>
        <c:lblAlgn val="ctr"/>
        <c:lblOffset val="100"/>
        <c:noMultiLvlLbl val="0"/>
      </c:catAx>
      <c:valAx>
        <c:axId val="2111264856"/>
        <c:scaling>
          <c:orientation val="minMax"/>
        </c:scaling>
        <c:delete val="0"/>
        <c:axPos val="l"/>
        <c:majorGridlines>
          <c:spPr>
            <a:ln>
              <a:solidFill>
                <a:schemeClr val="bg1"/>
              </a:solidFill>
            </a:ln>
          </c:spPr>
        </c:majorGridlines>
        <c:numFmt formatCode="###0.0000" sourceLinked="1"/>
        <c:majorTickMark val="out"/>
        <c:minorTickMark val="none"/>
        <c:tickLblPos val="nextTo"/>
        <c:txPr>
          <a:bodyPr/>
          <a:lstStyle/>
          <a:p>
            <a:pPr>
              <a:defRPr>
                <a:solidFill>
                  <a:schemeClr val="bg1"/>
                </a:solidFill>
              </a:defRPr>
            </a:pPr>
            <a:endParaRPr lang="en-US"/>
          </a:p>
        </c:txPr>
        <c:crossAx val="2111261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latin typeface="Charlemagne Std" pitchFamily="82" charset="0"/>
            </a:defRPr>
          </a:pPr>
          <a:endParaRPr lang="en-US"/>
        </a:p>
      </c:txPr>
    </c:title>
    <c:autoTitleDeleted val="0"/>
    <c:view3D>
      <c:rotX val="15"/>
      <c:rotY val="20"/>
      <c:rAngAx val="1"/>
    </c:view3D>
    <c:floor>
      <c:thickness val="0"/>
    </c:floor>
    <c:sideWall>
      <c:thickness val="0"/>
      <c:spPr>
        <a:solidFill>
          <a:srgbClr val="FFCCCC"/>
        </a:solidFill>
      </c:spPr>
    </c:sideWall>
    <c:backWall>
      <c:thickness val="0"/>
      <c:spPr>
        <a:solidFill>
          <a:srgbClr val="FFCCCC"/>
        </a:solidFill>
      </c:spPr>
    </c:backWall>
    <c:plotArea>
      <c:layout/>
      <c:bar3DChart>
        <c:barDir val="col"/>
        <c:grouping val="clustered"/>
        <c:varyColors val="0"/>
        <c:ser>
          <c:idx val="0"/>
          <c:order val="0"/>
          <c:tx>
            <c:strRef>
              <c:f>Foreclosure!$C$2</c:f>
              <c:strCache>
                <c:ptCount val="1"/>
                <c:pt idx="0">
                  <c:v>Foreclosure Mean</c:v>
                </c:pt>
              </c:strCache>
            </c:strRef>
          </c:tx>
          <c:spPr>
            <a:solidFill>
              <a:schemeClr val="accent6">
                <a:lumMod val="50000"/>
              </a:schemeClr>
            </a:solidFill>
          </c:spPr>
          <c:invertIfNegative val="0"/>
          <c:dPt>
            <c:idx val="1"/>
            <c:invertIfNegative val="0"/>
            <c:bubble3D val="0"/>
            <c:spPr>
              <a:solidFill>
                <a:srgbClr val="0070C0"/>
              </a:solidFill>
            </c:spPr>
          </c:dPt>
          <c:dPt>
            <c:idx val="4"/>
            <c:invertIfNegative val="0"/>
            <c:bubble3D val="0"/>
            <c:spPr>
              <a:solidFill>
                <a:srgbClr val="0070C0"/>
              </a:solidFill>
            </c:spPr>
          </c:dPt>
          <c:cat>
            <c:multiLvlStrRef>
              <c:f>Foreclosure!$A$3:$B$8</c:f>
              <c:multiLvlStrCache>
                <c:ptCount val="5"/>
                <c:lvl>
                  <c:pt idx="0">
                    <c:v>female</c:v>
                  </c:pt>
                  <c:pt idx="1">
                    <c:v>male</c:v>
                  </c:pt>
                  <c:pt idx="3">
                    <c:v>female</c:v>
                  </c:pt>
                  <c:pt idx="4">
                    <c:v>male</c:v>
                  </c:pt>
                </c:lvl>
                <c:lvl>
                  <c:pt idx="0">
                    <c:v>Freshmen</c:v>
                  </c:pt>
                  <c:pt idx="3">
                    <c:v>Juniors</c:v>
                  </c:pt>
                </c:lvl>
              </c:multiLvlStrCache>
            </c:multiLvlStrRef>
          </c:cat>
          <c:val>
            <c:numRef>
              <c:f>Foreclosure!$C$3:$C$8</c:f>
              <c:numCache>
                <c:formatCode>###0.0000</c:formatCode>
                <c:ptCount val="6"/>
                <c:pt idx="0">
                  <c:v>21.77358490566038</c:v>
                </c:pt>
                <c:pt idx="1">
                  <c:v>20.13636363636363</c:v>
                </c:pt>
                <c:pt idx="3">
                  <c:v>20.33962264150943</c:v>
                </c:pt>
                <c:pt idx="4">
                  <c:v>21.40909090909091</c:v>
                </c:pt>
              </c:numCache>
            </c:numRef>
          </c:val>
        </c:ser>
        <c:dLbls>
          <c:showLegendKey val="0"/>
          <c:showVal val="0"/>
          <c:showCatName val="0"/>
          <c:showSerName val="0"/>
          <c:showPercent val="0"/>
          <c:showBubbleSize val="0"/>
        </c:dLbls>
        <c:gapWidth val="150"/>
        <c:shape val="cylinder"/>
        <c:axId val="2093950808"/>
        <c:axId val="2093955352"/>
        <c:axId val="0"/>
      </c:bar3DChart>
      <c:catAx>
        <c:axId val="2093950808"/>
        <c:scaling>
          <c:orientation val="minMax"/>
        </c:scaling>
        <c:delete val="0"/>
        <c:axPos val="b"/>
        <c:majorTickMark val="out"/>
        <c:minorTickMark val="none"/>
        <c:tickLblPos val="nextTo"/>
        <c:txPr>
          <a:bodyPr/>
          <a:lstStyle/>
          <a:p>
            <a:pPr>
              <a:defRPr sz="1800">
                <a:solidFill>
                  <a:schemeClr val="bg1"/>
                </a:solidFill>
                <a:latin typeface="+mj-lt"/>
                <a:cs typeface="Arial" pitchFamily="34" charset="0"/>
              </a:defRPr>
            </a:pPr>
            <a:endParaRPr lang="en-US"/>
          </a:p>
        </c:txPr>
        <c:crossAx val="2093955352"/>
        <c:crosses val="autoZero"/>
        <c:auto val="1"/>
        <c:lblAlgn val="ctr"/>
        <c:lblOffset val="100"/>
        <c:noMultiLvlLbl val="0"/>
      </c:catAx>
      <c:valAx>
        <c:axId val="2093955352"/>
        <c:scaling>
          <c:orientation val="minMax"/>
        </c:scaling>
        <c:delete val="0"/>
        <c:axPos val="l"/>
        <c:majorGridlines>
          <c:spPr>
            <a:ln>
              <a:solidFill>
                <a:schemeClr val="bg1"/>
              </a:solidFill>
            </a:ln>
          </c:spPr>
        </c:majorGridlines>
        <c:numFmt formatCode="###0.0000" sourceLinked="1"/>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0939508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latin typeface="Charlemagne Std" pitchFamily="82" charset="0"/>
            </a:defRPr>
          </a:pPr>
          <a:endParaRPr lang="en-US"/>
        </a:p>
      </c:txPr>
    </c:title>
    <c:autoTitleDeleted val="0"/>
    <c:view3D>
      <c:rotX val="15"/>
      <c:rotY val="20"/>
      <c:rAngAx val="1"/>
    </c:view3D>
    <c:floor>
      <c:thickness val="0"/>
    </c:floor>
    <c:sideWall>
      <c:thickness val="0"/>
      <c:spPr>
        <a:solidFill>
          <a:srgbClr val="FFCCCC"/>
        </a:solidFill>
      </c:spPr>
    </c:sideWall>
    <c:backWall>
      <c:thickness val="0"/>
      <c:spPr>
        <a:solidFill>
          <a:srgbClr val="FFCCCC"/>
        </a:solidFill>
      </c:spPr>
    </c:backWall>
    <c:plotArea>
      <c:layout/>
      <c:bar3DChart>
        <c:barDir val="col"/>
        <c:grouping val="clustered"/>
        <c:varyColors val="0"/>
        <c:ser>
          <c:idx val="0"/>
          <c:order val="0"/>
          <c:tx>
            <c:strRef>
              <c:f>Moratorium!$C$2</c:f>
              <c:strCache>
                <c:ptCount val="1"/>
                <c:pt idx="0">
                  <c:v>Moratorium Mean</c:v>
                </c:pt>
              </c:strCache>
            </c:strRef>
          </c:tx>
          <c:spPr>
            <a:solidFill>
              <a:schemeClr val="accent6">
                <a:lumMod val="50000"/>
              </a:schemeClr>
            </a:solidFill>
          </c:spPr>
          <c:invertIfNegative val="0"/>
          <c:dPt>
            <c:idx val="1"/>
            <c:invertIfNegative val="0"/>
            <c:bubble3D val="0"/>
            <c:spPr>
              <a:solidFill>
                <a:srgbClr val="0070C0"/>
              </a:solidFill>
            </c:spPr>
          </c:dPt>
          <c:dPt>
            <c:idx val="4"/>
            <c:invertIfNegative val="0"/>
            <c:bubble3D val="0"/>
            <c:spPr>
              <a:solidFill>
                <a:srgbClr val="0070C0"/>
              </a:solidFill>
            </c:spPr>
          </c:dPt>
          <c:cat>
            <c:multiLvlStrRef>
              <c:f>Moratorium!$A$3:$B$8</c:f>
              <c:multiLvlStrCache>
                <c:ptCount val="5"/>
                <c:lvl>
                  <c:pt idx="0">
                    <c:v>female</c:v>
                  </c:pt>
                  <c:pt idx="1">
                    <c:v>male</c:v>
                  </c:pt>
                  <c:pt idx="3">
                    <c:v>female</c:v>
                  </c:pt>
                  <c:pt idx="4">
                    <c:v>male</c:v>
                  </c:pt>
                </c:lvl>
                <c:lvl>
                  <c:pt idx="0">
                    <c:v>Freshmen</c:v>
                  </c:pt>
                  <c:pt idx="3">
                    <c:v>Juniors</c:v>
                  </c:pt>
                </c:lvl>
              </c:multiLvlStrCache>
            </c:multiLvlStrRef>
          </c:cat>
          <c:val>
            <c:numRef>
              <c:f>Moratorium!$C$3:$C$8</c:f>
              <c:numCache>
                <c:formatCode>###0.0000</c:formatCode>
                <c:ptCount val="6"/>
                <c:pt idx="0">
                  <c:v>23.98113207547167</c:v>
                </c:pt>
                <c:pt idx="1">
                  <c:v>24.64</c:v>
                </c:pt>
                <c:pt idx="3">
                  <c:v>23.49056603773582</c:v>
                </c:pt>
                <c:pt idx="4">
                  <c:v>22.79999999999999</c:v>
                </c:pt>
              </c:numCache>
            </c:numRef>
          </c:val>
        </c:ser>
        <c:dLbls>
          <c:showLegendKey val="0"/>
          <c:showVal val="0"/>
          <c:showCatName val="0"/>
          <c:showSerName val="0"/>
          <c:showPercent val="0"/>
          <c:showBubbleSize val="0"/>
        </c:dLbls>
        <c:gapWidth val="150"/>
        <c:shape val="cylinder"/>
        <c:axId val="2111295352"/>
        <c:axId val="2111298600"/>
        <c:axId val="0"/>
      </c:bar3DChart>
      <c:catAx>
        <c:axId val="2111295352"/>
        <c:scaling>
          <c:orientation val="minMax"/>
        </c:scaling>
        <c:delete val="0"/>
        <c:axPos val="b"/>
        <c:majorTickMark val="out"/>
        <c:minorTickMark val="none"/>
        <c:tickLblPos val="nextTo"/>
        <c:txPr>
          <a:bodyPr/>
          <a:lstStyle/>
          <a:p>
            <a:pPr>
              <a:defRPr sz="1800">
                <a:solidFill>
                  <a:schemeClr val="bg1"/>
                </a:solidFill>
                <a:latin typeface="+mj-lt"/>
                <a:cs typeface="Arial" pitchFamily="34" charset="0"/>
              </a:defRPr>
            </a:pPr>
            <a:endParaRPr lang="en-US"/>
          </a:p>
        </c:txPr>
        <c:crossAx val="2111298600"/>
        <c:crosses val="autoZero"/>
        <c:auto val="1"/>
        <c:lblAlgn val="ctr"/>
        <c:lblOffset val="100"/>
        <c:noMultiLvlLbl val="0"/>
      </c:catAx>
      <c:valAx>
        <c:axId val="2111298600"/>
        <c:scaling>
          <c:orientation val="minMax"/>
        </c:scaling>
        <c:delete val="0"/>
        <c:axPos val="l"/>
        <c:majorGridlines>
          <c:spPr>
            <a:ln>
              <a:solidFill>
                <a:schemeClr val="bg1"/>
              </a:solidFill>
            </a:ln>
          </c:spPr>
        </c:majorGridlines>
        <c:numFmt formatCode="###0.0000" sourceLinked="1"/>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2953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latin typeface="Charlemagne Std" pitchFamily="82" charset="0"/>
            </a:defRPr>
          </a:pPr>
          <a:endParaRPr lang="en-US"/>
        </a:p>
      </c:txPr>
    </c:title>
    <c:autoTitleDeleted val="0"/>
    <c:view3D>
      <c:rotX val="15"/>
      <c:rotY val="20"/>
      <c:rAngAx val="1"/>
    </c:view3D>
    <c:floor>
      <c:thickness val="0"/>
    </c:floor>
    <c:sideWall>
      <c:thickness val="0"/>
      <c:spPr>
        <a:solidFill>
          <a:srgbClr val="FFCCCC"/>
        </a:solidFill>
      </c:spPr>
    </c:sideWall>
    <c:backWall>
      <c:thickness val="0"/>
      <c:spPr>
        <a:solidFill>
          <a:srgbClr val="FFCCCC"/>
        </a:solidFill>
      </c:spPr>
    </c:backWall>
    <c:plotArea>
      <c:layout/>
      <c:bar3DChart>
        <c:barDir val="col"/>
        <c:grouping val="clustered"/>
        <c:varyColors val="0"/>
        <c:ser>
          <c:idx val="0"/>
          <c:order val="0"/>
          <c:tx>
            <c:strRef>
              <c:f>Achievement!$C$2</c:f>
              <c:strCache>
                <c:ptCount val="1"/>
                <c:pt idx="0">
                  <c:v>Achievement Mean</c:v>
                </c:pt>
              </c:strCache>
            </c:strRef>
          </c:tx>
          <c:spPr>
            <a:solidFill>
              <a:schemeClr val="accent6">
                <a:lumMod val="50000"/>
              </a:schemeClr>
            </a:solidFill>
          </c:spPr>
          <c:invertIfNegative val="0"/>
          <c:dPt>
            <c:idx val="1"/>
            <c:invertIfNegative val="0"/>
            <c:bubble3D val="0"/>
            <c:spPr>
              <a:solidFill>
                <a:srgbClr val="0070C0"/>
              </a:solidFill>
            </c:spPr>
          </c:dPt>
          <c:dPt>
            <c:idx val="4"/>
            <c:invertIfNegative val="0"/>
            <c:bubble3D val="0"/>
            <c:spPr>
              <a:solidFill>
                <a:srgbClr val="0070C0"/>
              </a:solidFill>
            </c:spPr>
          </c:dPt>
          <c:cat>
            <c:multiLvlStrRef>
              <c:f>Achievement!$A$3:$B$8</c:f>
              <c:multiLvlStrCache>
                <c:ptCount val="5"/>
                <c:lvl>
                  <c:pt idx="0">
                    <c:v>female</c:v>
                  </c:pt>
                  <c:pt idx="1">
                    <c:v>male</c:v>
                  </c:pt>
                  <c:pt idx="3">
                    <c:v>female</c:v>
                  </c:pt>
                  <c:pt idx="4">
                    <c:v>male</c:v>
                  </c:pt>
                </c:lvl>
                <c:lvl>
                  <c:pt idx="0">
                    <c:v>Freshmen</c:v>
                  </c:pt>
                  <c:pt idx="3">
                    <c:v>Juniors</c:v>
                  </c:pt>
                </c:lvl>
              </c:multiLvlStrCache>
            </c:multiLvlStrRef>
          </c:cat>
          <c:val>
            <c:numRef>
              <c:f>Achievement!$C$3:$C$8</c:f>
              <c:numCache>
                <c:formatCode>###0.0000</c:formatCode>
                <c:ptCount val="6"/>
                <c:pt idx="0">
                  <c:v>30.20754716981133</c:v>
                </c:pt>
                <c:pt idx="1">
                  <c:v>30.44</c:v>
                </c:pt>
                <c:pt idx="3">
                  <c:v>30.69811320754717</c:v>
                </c:pt>
                <c:pt idx="4">
                  <c:v>31.24</c:v>
                </c:pt>
              </c:numCache>
            </c:numRef>
          </c:val>
        </c:ser>
        <c:dLbls>
          <c:showLegendKey val="0"/>
          <c:showVal val="0"/>
          <c:showCatName val="0"/>
          <c:showSerName val="0"/>
          <c:showPercent val="0"/>
          <c:showBubbleSize val="0"/>
        </c:dLbls>
        <c:gapWidth val="150"/>
        <c:shape val="cylinder"/>
        <c:axId val="2111326168"/>
        <c:axId val="2111329416"/>
        <c:axId val="0"/>
      </c:bar3DChart>
      <c:catAx>
        <c:axId val="2111326168"/>
        <c:scaling>
          <c:orientation val="minMax"/>
        </c:scaling>
        <c:delete val="0"/>
        <c:axPos val="b"/>
        <c:majorTickMark val="out"/>
        <c:minorTickMark val="none"/>
        <c:tickLblPos val="nextTo"/>
        <c:txPr>
          <a:bodyPr/>
          <a:lstStyle/>
          <a:p>
            <a:pPr>
              <a:defRPr sz="1800">
                <a:solidFill>
                  <a:schemeClr val="bg1"/>
                </a:solidFill>
                <a:latin typeface="+mj-lt"/>
                <a:cs typeface="Arial" pitchFamily="34" charset="0"/>
              </a:defRPr>
            </a:pPr>
            <a:endParaRPr lang="en-US"/>
          </a:p>
        </c:txPr>
        <c:crossAx val="2111329416"/>
        <c:crosses val="autoZero"/>
        <c:auto val="1"/>
        <c:lblAlgn val="ctr"/>
        <c:lblOffset val="100"/>
        <c:noMultiLvlLbl val="0"/>
      </c:catAx>
      <c:valAx>
        <c:axId val="2111329416"/>
        <c:scaling>
          <c:orientation val="minMax"/>
        </c:scaling>
        <c:delete val="0"/>
        <c:axPos val="l"/>
        <c:majorGridlines>
          <c:spPr>
            <a:ln>
              <a:solidFill>
                <a:schemeClr val="bg1"/>
              </a:solidFill>
            </a:ln>
          </c:spPr>
        </c:majorGridlines>
        <c:numFmt formatCode="###0.0000" sourceLinked="1"/>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3261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latin typeface="Charlemagne Std" pitchFamily="82" charset="0"/>
            </a:defRPr>
          </a:pPr>
          <a:endParaRPr lang="en-US"/>
        </a:p>
      </c:txPr>
    </c:title>
    <c:autoTitleDeleted val="0"/>
    <c:view3D>
      <c:rotX val="15"/>
      <c:rotY val="20"/>
      <c:rAngAx val="1"/>
    </c:view3D>
    <c:floor>
      <c:thickness val="0"/>
    </c:floor>
    <c:sideWall>
      <c:thickness val="0"/>
      <c:spPr>
        <a:solidFill>
          <a:schemeClr val="accent6">
            <a:lumMod val="60000"/>
            <a:lumOff val="40000"/>
          </a:schemeClr>
        </a:solidFill>
      </c:spPr>
    </c:sideWall>
    <c:backWall>
      <c:thickness val="0"/>
      <c:spPr>
        <a:solidFill>
          <a:schemeClr val="accent6">
            <a:lumMod val="60000"/>
            <a:lumOff val="40000"/>
          </a:schemeClr>
        </a:solidFill>
      </c:spPr>
    </c:backWall>
    <c:plotArea>
      <c:layout/>
      <c:bar3DChart>
        <c:barDir val="col"/>
        <c:grouping val="clustered"/>
        <c:varyColors val="0"/>
        <c:ser>
          <c:idx val="0"/>
          <c:order val="0"/>
          <c:tx>
            <c:strRef>
              <c:f>Sheet1!$C$2</c:f>
              <c:strCache>
                <c:ptCount val="1"/>
                <c:pt idx="0">
                  <c:v>Appraisal Mean</c:v>
                </c:pt>
              </c:strCache>
            </c:strRef>
          </c:tx>
          <c:spPr>
            <a:solidFill>
              <a:schemeClr val="accent6">
                <a:lumMod val="50000"/>
              </a:schemeClr>
            </a:solidFill>
          </c:spPr>
          <c:invertIfNegative val="0"/>
          <c:dPt>
            <c:idx val="1"/>
            <c:invertIfNegative val="0"/>
            <c:bubble3D val="0"/>
            <c:spPr>
              <a:solidFill>
                <a:srgbClr val="0070C0"/>
              </a:solidFill>
            </c:spPr>
          </c:dPt>
          <c:dPt>
            <c:idx val="2"/>
            <c:invertIfNegative val="0"/>
            <c:bubble3D val="0"/>
            <c:spPr>
              <a:noFill/>
            </c:spPr>
          </c:dPt>
          <c:dPt>
            <c:idx val="4"/>
            <c:invertIfNegative val="0"/>
            <c:bubble3D val="0"/>
            <c:spPr>
              <a:solidFill>
                <a:srgbClr val="0070C0"/>
              </a:solidFill>
            </c:spPr>
          </c:dPt>
          <c:dPt>
            <c:idx val="5"/>
            <c:invertIfNegative val="0"/>
            <c:bubble3D val="0"/>
            <c:spPr>
              <a:noFill/>
            </c:spPr>
          </c:dPt>
          <c:cat>
            <c:multiLvlStrRef>
              <c:f>Sheet1!$A$3:$B$8</c:f>
              <c:multiLvlStrCache>
                <c:ptCount val="6"/>
                <c:lvl>
                  <c:pt idx="0">
                    <c:v>female</c:v>
                  </c:pt>
                  <c:pt idx="1">
                    <c:v>male</c:v>
                  </c:pt>
                  <c:pt idx="2">
                    <c:v>Total</c:v>
                  </c:pt>
                  <c:pt idx="3">
                    <c:v>female</c:v>
                  </c:pt>
                  <c:pt idx="4">
                    <c:v>male</c:v>
                  </c:pt>
                  <c:pt idx="5">
                    <c:v>Total</c:v>
                  </c:pt>
                </c:lvl>
                <c:lvl>
                  <c:pt idx="0">
                    <c:v>Freshmen</c:v>
                  </c:pt>
                  <c:pt idx="3">
                    <c:v>Juniors</c:v>
                  </c:pt>
                </c:lvl>
              </c:multiLvlStrCache>
            </c:multiLvlStrRef>
          </c:cat>
          <c:val>
            <c:numRef>
              <c:f>Sheet1!$C$3:$C$8</c:f>
              <c:numCache>
                <c:formatCode>###0.0000</c:formatCode>
                <c:ptCount val="6"/>
                <c:pt idx="0">
                  <c:v>42.30769230769226</c:v>
                </c:pt>
                <c:pt idx="1">
                  <c:v>43.375</c:v>
                </c:pt>
                <c:pt idx="2">
                  <c:v>42.71428571428571</c:v>
                </c:pt>
                <c:pt idx="3">
                  <c:v>37.96153846153845</c:v>
                </c:pt>
                <c:pt idx="4">
                  <c:v>40.3125</c:v>
                </c:pt>
                <c:pt idx="5">
                  <c:v>38.85714285714283</c:v>
                </c:pt>
              </c:numCache>
            </c:numRef>
          </c:val>
        </c:ser>
        <c:dLbls>
          <c:showLegendKey val="0"/>
          <c:showVal val="0"/>
          <c:showCatName val="0"/>
          <c:showSerName val="0"/>
          <c:showPercent val="0"/>
          <c:showBubbleSize val="0"/>
        </c:dLbls>
        <c:gapWidth val="150"/>
        <c:shape val="cylinder"/>
        <c:axId val="2111367688"/>
        <c:axId val="2111370920"/>
        <c:axId val="0"/>
      </c:bar3DChart>
      <c:catAx>
        <c:axId val="2111367688"/>
        <c:scaling>
          <c:orientation val="minMax"/>
        </c:scaling>
        <c:delete val="0"/>
        <c:axPos val="b"/>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370920"/>
        <c:crosses val="autoZero"/>
        <c:auto val="1"/>
        <c:lblAlgn val="ctr"/>
        <c:lblOffset val="100"/>
        <c:noMultiLvlLbl val="0"/>
      </c:catAx>
      <c:valAx>
        <c:axId val="2111370920"/>
        <c:scaling>
          <c:orientation val="minMax"/>
        </c:scaling>
        <c:delete val="0"/>
        <c:axPos val="l"/>
        <c:majorGridlines/>
        <c:numFmt formatCode="###0.0000" sourceLinked="1"/>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36768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latin typeface="Charlemagne Std" pitchFamily="82" charset="0"/>
            </a:defRPr>
          </a:pPr>
          <a:endParaRPr lang="en-US"/>
        </a:p>
      </c:txPr>
    </c:title>
    <c:autoTitleDeleted val="0"/>
    <c:view3D>
      <c:rotX val="15"/>
      <c:rotY val="20"/>
      <c:rAngAx val="1"/>
    </c:view3D>
    <c:floor>
      <c:thickness val="0"/>
    </c:floor>
    <c:sideWall>
      <c:thickness val="0"/>
      <c:spPr>
        <a:solidFill>
          <a:schemeClr val="accent6">
            <a:lumMod val="60000"/>
            <a:lumOff val="40000"/>
          </a:schemeClr>
        </a:solidFill>
      </c:spPr>
    </c:sideWall>
    <c:backWall>
      <c:thickness val="0"/>
      <c:spPr>
        <a:solidFill>
          <a:schemeClr val="accent6">
            <a:lumMod val="60000"/>
            <a:lumOff val="40000"/>
          </a:schemeClr>
        </a:solidFill>
      </c:spPr>
    </c:backWall>
    <c:plotArea>
      <c:layout/>
      <c:bar3DChart>
        <c:barDir val="col"/>
        <c:grouping val="clustered"/>
        <c:varyColors val="0"/>
        <c:ser>
          <c:idx val="0"/>
          <c:order val="0"/>
          <c:tx>
            <c:strRef>
              <c:f>Sheet1!$C$11</c:f>
              <c:strCache>
                <c:ptCount val="1"/>
                <c:pt idx="0">
                  <c:v>Regulation Mean</c:v>
                </c:pt>
              </c:strCache>
            </c:strRef>
          </c:tx>
          <c:spPr>
            <a:solidFill>
              <a:schemeClr val="accent6">
                <a:lumMod val="50000"/>
              </a:schemeClr>
            </a:solidFill>
          </c:spPr>
          <c:invertIfNegative val="0"/>
          <c:dPt>
            <c:idx val="1"/>
            <c:invertIfNegative val="0"/>
            <c:bubble3D val="0"/>
            <c:spPr>
              <a:solidFill>
                <a:srgbClr val="0070C0"/>
              </a:solidFill>
            </c:spPr>
          </c:dPt>
          <c:dPt>
            <c:idx val="2"/>
            <c:invertIfNegative val="0"/>
            <c:bubble3D val="0"/>
            <c:spPr>
              <a:noFill/>
            </c:spPr>
          </c:dPt>
          <c:dPt>
            <c:idx val="4"/>
            <c:invertIfNegative val="0"/>
            <c:bubble3D val="0"/>
            <c:spPr>
              <a:solidFill>
                <a:srgbClr val="0070C0"/>
              </a:solidFill>
            </c:spPr>
          </c:dPt>
          <c:dPt>
            <c:idx val="5"/>
            <c:invertIfNegative val="0"/>
            <c:bubble3D val="0"/>
            <c:spPr>
              <a:noFill/>
            </c:spPr>
          </c:dPt>
          <c:cat>
            <c:multiLvlStrRef>
              <c:f>Sheet1!$A$12:$B$17</c:f>
              <c:multiLvlStrCache>
                <c:ptCount val="6"/>
                <c:lvl>
                  <c:pt idx="0">
                    <c:v>female</c:v>
                  </c:pt>
                  <c:pt idx="1">
                    <c:v>male</c:v>
                  </c:pt>
                  <c:pt idx="2">
                    <c:v>Total</c:v>
                  </c:pt>
                  <c:pt idx="3">
                    <c:v>female</c:v>
                  </c:pt>
                  <c:pt idx="4">
                    <c:v>male</c:v>
                  </c:pt>
                  <c:pt idx="5">
                    <c:v>Total</c:v>
                  </c:pt>
                </c:lvl>
                <c:lvl>
                  <c:pt idx="0">
                    <c:v>Freshmen</c:v>
                  </c:pt>
                  <c:pt idx="3">
                    <c:v>Juniors</c:v>
                  </c:pt>
                </c:lvl>
              </c:multiLvlStrCache>
            </c:multiLvlStrRef>
          </c:cat>
          <c:val>
            <c:numRef>
              <c:f>Sheet1!$C$12:$C$17</c:f>
              <c:numCache>
                <c:formatCode>###0.0000</c:formatCode>
                <c:ptCount val="6"/>
                <c:pt idx="0">
                  <c:v>37.46153846153845</c:v>
                </c:pt>
                <c:pt idx="1">
                  <c:v>38.60000000000001</c:v>
                </c:pt>
                <c:pt idx="2">
                  <c:v>37.8780487804878</c:v>
                </c:pt>
                <c:pt idx="3">
                  <c:v>34.6923076923077</c:v>
                </c:pt>
                <c:pt idx="4">
                  <c:v>36.2</c:v>
                </c:pt>
                <c:pt idx="5">
                  <c:v>35.2439024390244</c:v>
                </c:pt>
              </c:numCache>
            </c:numRef>
          </c:val>
        </c:ser>
        <c:dLbls>
          <c:showLegendKey val="0"/>
          <c:showVal val="0"/>
          <c:showCatName val="0"/>
          <c:showSerName val="0"/>
          <c:showPercent val="0"/>
          <c:showBubbleSize val="0"/>
        </c:dLbls>
        <c:gapWidth val="150"/>
        <c:shape val="cylinder"/>
        <c:axId val="2111399864"/>
        <c:axId val="2111403096"/>
        <c:axId val="0"/>
      </c:bar3DChart>
      <c:catAx>
        <c:axId val="2111399864"/>
        <c:scaling>
          <c:orientation val="minMax"/>
        </c:scaling>
        <c:delete val="0"/>
        <c:axPos val="b"/>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403096"/>
        <c:crosses val="autoZero"/>
        <c:auto val="1"/>
        <c:lblAlgn val="ctr"/>
        <c:lblOffset val="100"/>
        <c:noMultiLvlLbl val="0"/>
      </c:catAx>
      <c:valAx>
        <c:axId val="2111403096"/>
        <c:scaling>
          <c:orientation val="minMax"/>
        </c:scaling>
        <c:delete val="0"/>
        <c:axPos val="l"/>
        <c:majorGridlines/>
        <c:numFmt formatCode="###0.0000" sourceLinked="1"/>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3998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latin typeface="Charlemagne Std" pitchFamily="82" charset="0"/>
            </a:defRPr>
          </a:pPr>
          <a:endParaRPr lang="en-US"/>
        </a:p>
      </c:txPr>
    </c:title>
    <c:autoTitleDeleted val="0"/>
    <c:view3D>
      <c:rotX val="15"/>
      <c:rotY val="20"/>
      <c:rAngAx val="1"/>
    </c:view3D>
    <c:floor>
      <c:thickness val="0"/>
    </c:floor>
    <c:sideWall>
      <c:thickness val="0"/>
      <c:spPr>
        <a:solidFill>
          <a:schemeClr val="accent6">
            <a:lumMod val="60000"/>
            <a:lumOff val="40000"/>
          </a:schemeClr>
        </a:solidFill>
      </c:spPr>
    </c:sideWall>
    <c:backWall>
      <c:thickness val="0"/>
      <c:spPr>
        <a:solidFill>
          <a:schemeClr val="accent6">
            <a:lumMod val="60000"/>
            <a:lumOff val="40000"/>
          </a:schemeClr>
        </a:solidFill>
      </c:spPr>
    </c:backWall>
    <c:plotArea>
      <c:layout/>
      <c:bar3DChart>
        <c:barDir val="col"/>
        <c:grouping val="clustered"/>
        <c:varyColors val="0"/>
        <c:ser>
          <c:idx val="0"/>
          <c:order val="0"/>
          <c:tx>
            <c:strRef>
              <c:f>Sheet1!$C$20</c:f>
              <c:strCache>
                <c:ptCount val="1"/>
                <c:pt idx="0">
                  <c:v>Utilization Mean</c:v>
                </c:pt>
              </c:strCache>
            </c:strRef>
          </c:tx>
          <c:spPr>
            <a:solidFill>
              <a:schemeClr val="accent6">
                <a:lumMod val="50000"/>
              </a:schemeClr>
            </a:solidFill>
          </c:spPr>
          <c:invertIfNegative val="0"/>
          <c:dPt>
            <c:idx val="1"/>
            <c:invertIfNegative val="0"/>
            <c:bubble3D val="0"/>
            <c:spPr>
              <a:solidFill>
                <a:srgbClr val="0070C0"/>
              </a:solidFill>
            </c:spPr>
          </c:dPt>
          <c:dPt>
            <c:idx val="2"/>
            <c:invertIfNegative val="0"/>
            <c:bubble3D val="0"/>
            <c:spPr>
              <a:noFill/>
            </c:spPr>
          </c:dPt>
          <c:dPt>
            <c:idx val="4"/>
            <c:invertIfNegative val="0"/>
            <c:bubble3D val="0"/>
            <c:spPr>
              <a:solidFill>
                <a:srgbClr val="0070C0"/>
              </a:solidFill>
            </c:spPr>
          </c:dPt>
          <c:dPt>
            <c:idx val="5"/>
            <c:invertIfNegative val="0"/>
            <c:bubble3D val="0"/>
            <c:spPr>
              <a:noFill/>
            </c:spPr>
          </c:dPt>
          <c:cat>
            <c:multiLvlStrRef>
              <c:f>Sheet1!$A$21:$B$26</c:f>
              <c:multiLvlStrCache>
                <c:ptCount val="6"/>
                <c:lvl>
                  <c:pt idx="0">
                    <c:v>female</c:v>
                  </c:pt>
                  <c:pt idx="1">
                    <c:v>male</c:v>
                  </c:pt>
                  <c:pt idx="2">
                    <c:v>Total</c:v>
                  </c:pt>
                  <c:pt idx="3">
                    <c:v>female</c:v>
                  </c:pt>
                  <c:pt idx="4">
                    <c:v>male</c:v>
                  </c:pt>
                  <c:pt idx="5">
                    <c:v>Total</c:v>
                  </c:pt>
                </c:lvl>
                <c:lvl>
                  <c:pt idx="0">
                    <c:v>Freshmen</c:v>
                  </c:pt>
                  <c:pt idx="3">
                    <c:v>Juniors</c:v>
                  </c:pt>
                </c:lvl>
              </c:multiLvlStrCache>
            </c:multiLvlStrRef>
          </c:cat>
          <c:val>
            <c:numRef>
              <c:f>Sheet1!$C$21:$C$26</c:f>
              <c:numCache>
                <c:formatCode>###0.0000</c:formatCode>
                <c:ptCount val="6"/>
                <c:pt idx="0">
                  <c:v>25.88461538461538</c:v>
                </c:pt>
                <c:pt idx="1">
                  <c:v>27.625</c:v>
                </c:pt>
                <c:pt idx="2">
                  <c:v>26.54761904761904</c:v>
                </c:pt>
                <c:pt idx="3">
                  <c:v>27.7307692307692</c:v>
                </c:pt>
                <c:pt idx="4">
                  <c:v>29.5625</c:v>
                </c:pt>
                <c:pt idx="5">
                  <c:v>28.42857142857143</c:v>
                </c:pt>
              </c:numCache>
            </c:numRef>
          </c:val>
        </c:ser>
        <c:dLbls>
          <c:showLegendKey val="0"/>
          <c:showVal val="0"/>
          <c:showCatName val="0"/>
          <c:showSerName val="0"/>
          <c:showPercent val="0"/>
          <c:showBubbleSize val="0"/>
        </c:dLbls>
        <c:gapWidth val="150"/>
        <c:shape val="cylinder"/>
        <c:axId val="2111432024"/>
        <c:axId val="2111435256"/>
        <c:axId val="0"/>
      </c:bar3DChart>
      <c:catAx>
        <c:axId val="2111432024"/>
        <c:scaling>
          <c:orientation val="minMax"/>
        </c:scaling>
        <c:delete val="0"/>
        <c:axPos val="b"/>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435256"/>
        <c:crosses val="autoZero"/>
        <c:auto val="1"/>
        <c:lblAlgn val="ctr"/>
        <c:lblOffset val="100"/>
        <c:noMultiLvlLbl val="0"/>
      </c:catAx>
      <c:valAx>
        <c:axId val="2111435256"/>
        <c:scaling>
          <c:orientation val="minMax"/>
        </c:scaling>
        <c:delete val="0"/>
        <c:axPos val="l"/>
        <c:majorGridlines/>
        <c:numFmt formatCode="###0.0000" sourceLinked="1"/>
        <c:majorTickMark val="out"/>
        <c:minorTickMark val="none"/>
        <c:tickLblPos val="nextTo"/>
        <c:txPr>
          <a:bodyPr/>
          <a:lstStyle/>
          <a:p>
            <a:pPr>
              <a:defRPr>
                <a:solidFill>
                  <a:schemeClr val="bg1"/>
                </a:solidFill>
                <a:latin typeface="Arial" pitchFamily="34" charset="0"/>
                <a:cs typeface="Arial" pitchFamily="34" charset="0"/>
              </a:defRPr>
            </a:pPr>
            <a:endParaRPr lang="en-US"/>
          </a:p>
        </c:txPr>
        <c:crossAx val="21114320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E65DB-99CC-FC4A-AC75-338D62C42E79}" type="datetimeFigureOut">
              <a:rPr lang="en-US" smtClean="0"/>
              <a:t>3/26/13</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E6F93-5F3C-DC48-A1C8-F64A119D3D3D}" type="slidenum">
              <a:rPr lang="en-US" smtClean="0"/>
              <a:t>‹#›</a:t>
            </a:fld>
            <a:endParaRPr lang="en-US"/>
          </a:p>
        </p:txBody>
      </p:sp>
    </p:spTree>
    <p:extLst>
      <p:ext uri="{BB962C8B-B14F-4D97-AF65-F5344CB8AC3E}">
        <p14:creationId xmlns:p14="http://schemas.microsoft.com/office/powerpoint/2010/main" val="2377598147"/>
      </p:ext>
    </p:extLst>
  </p:cSld>
  <p:clrMap bg1="lt1" tx1="dk1" bg2="lt2" tx2="dk2" accent1="accent1" accent2="accent2" accent3="accent3" accent4="accent4" accent5="accent5" accent6="accent6" hlink="hlink" folHlink="folHlink"/>
  <p:notesStyle>
    <a:lvl1pPr marL="0" algn="l" defTabSz="2403304" rtl="0" eaLnBrk="1" latinLnBrk="0" hangingPunct="1">
      <a:defRPr sz="6300" kern="1200">
        <a:solidFill>
          <a:schemeClr val="tx1"/>
        </a:solidFill>
        <a:latin typeface="+mn-lt"/>
        <a:ea typeface="+mn-ea"/>
        <a:cs typeface="+mn-cs"/>
      </a:defRPr>
    </a:lvl1pPr>
    <a:lvl2pPr marL="2403304" algn="l" defTabSz="2403304" rtl="0" eaLnBrk="1" latinLnBrk="0" hangingPunct="1">
      <a:defRPr sz="6300" kern="1200">
        <a:solidFill>
          <a:schemeClr val="tx1"/>
        </a:solidFill>
        <a:latin typeface="+mn-lt"/>
        <a:ea typeface="+mn-ea"/>
        <a:cs typeface="+mn-cs"/>
      </a:defRPr>
    </a:lvl2pPr>
    <a:lvl3pPr marL="4806614" algn="l" defTabSz="2403304" rtl="0" eaLnBrk="1" latinLnBrk="0" hangingPunct="1">
      <a:defRPr sz="6300" kern="1200">
        <a:solidFill>
          <a:schemeClr val="tx1"/>
        </a:solidFill>
        <a:latin typeface="+mn-lt"/>
        <a:ea typeface="+mn-ea"/>
        <a:cs typeface="+mn-cs"/>
      </a:defRPr>
    </a:lvl3pPr>
    <a:lvl4pPr marL="7209918" algn="l" defTabSz="2403304" rtl="0" eaLnBrk="1" latinLnBrk="0" hangingPunct="1">
      <a:defRPr sz="6300" kern="1200">
        <a:solidFill>
          <a:schemeClr val="tx1"/>
        </a:solidFill>
        <a:latin typeface="+mn-lt"/>
        <a:ea typeface="+mn-ea"/>
        <a:cs typeface="+mn-cs"/>
      </a:defRPr>
    </a:lvl4pPr>
    <a:lvl5pPr marL="9613228" algn="l" defTabSz="2403304" rtl="0" eaLnBrk="1" latinLnBrk="0" hangingPunct="1">
      <a:defRPr sz="6300" kern="1200">
        <a:solidFill>
          <a:schemeClr val="tx1"/>
        </a:solidFill>
        <a:latin typeface="+mn-lt"/>
        <a:ea typeface="+mn-ea"/>
        <a:cs typeface="+mn-cs"/>
      </a:defRPr>
    </a:lvl5pPr>
    <a:lvl6pPr marL="12016532" algn="l" defTabSz="2403304" rtl="0" eaLnBrk="1" latinLnBrk="0" hangingPunct="1">
      <a:defRPr sz="6300" kern="1200">
        <a:solidFill>
          <a:schemeClr val="tx1"/>
        </a:solidFill>
        <a:latin typeface="+mn-lt"/>
        <a:ea typeface="+mn-ea"/>
        <a:cs typeface="+mn-cs"/>
      </a:defRPr>
    </a:lvl6pPr>
    <a:lvl7pPr marL="14419842" algn="l" defTabSz="2403304" rtl="0" eaLnBrk="1" latinLnBrk="0" hangingPunct="1">
      <a:defRPr sz="6300" kern="1200">
        <a:solidFill>
          <a:schemeClr val="tx1"/>
        </a:solidFill>
        <a:latin typeface="+mn-lt"/>
        <a:ea typeface="+mn-ea"/>
        <a:cs typeface="+mn-cs"/>
      </a:defRPr>
    </a:lvl7pPr>
    <a:lvl8pPr marL="16823146" algn="l" defTabSz="2403304" rtl="0" eaLnBrk="1" latinLnBrk="0" hangingPunct="1">
      <a:defRPr sz="6300" kern="1200">
        <a:solidFill>
          <a:schemeClr val="tx1"/>
        </a:solidFill>
        <a:latin typeface="+mn-lt"/>
        <a:ea typeface="+mn-ea"/>
        <a:cs typeface="+mn-cs"/>
      </a:defRPr>
    </a:lvl8pPr>
    <a:lvl9pPr marL="19226455" algn="l" defTabSz="2403304"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E6F93-5F3C-DC48-A1C8-F64A119D3D3D}" type="slidenum">
              <a:rPr lang="en-US" smtClean="0"/>
              <a:t>1</a:t>
            </a:fld>
            <a:endParaRPr lang="en-US"/>
          </a:p>
        </p:txBody>
      </p:sp>
    </p:spTree>
    <p:extLst>
      <p:ext uri="{BB962C8B-B14F-4D97-AF65-F5344CB8AC3E}">
        <p14:creationId xmlns:p14="http://schemas.microsoft.com/office/powerpoint/2010/main" val="10645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0749" y="6583680"/>
            <a:ext cx="45624902" cy="6452006"/>
          </a:xfrm>
        </p:spPr>
        <p:txBody>
          <a:bodyPr vert="horz" lIns="480709" tIns="240355" rIns="480709" bIns="240355"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4807092" rtl="0" eaLnBrk="1" latinLnBrk="0" hangingPunct="1">
              <a:lnSpc>
                <a:spcPts val="33645"/>
              </a:lnSpc>
              <a:spcBef>
                <a:spcPct val="0"/>
              </a:spcBef>
              <a:buNone/>
              <a:defRPr sz="315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790749" y="13035681"/>
            <a:ext cx="45624902" cy="3204058"/>
          </a:xfrm>
        </p:spPr>
        <p:txBody>
          <a:bodyPr vert="horz" lIns="480709" tIns="240355" rIns="480709" bIns="240355" rtlCol="0">
            <a:normAutofit/>
            <a:scene3d>
              <a:camera prst="orthographicFront"/>
              <a:lightRig rig="threePt" dir="t"/>
            </a:scene3d>
            <a:sp3d extrusionH="57150">
              <a:bevelT w="38100" h="38100" prst="relaxedInset"/>
              <a:bevelB w="38100" h="38100" prst="relaxedInset"/>
            </a:sp3d>
          </a:bodyPr>
          <a:lstStyle>
            <a:lvl1pPr marL="0" indent="0" algn="ctr" defTabSz="4807092" rtl="0" eaLnBrk="1" latinLnBrk="0" hangingPunct="1">
              <a:spcBef>
                <a:spcPts val="0"/>
              </a:spcBef>
              <a:buClr>
                <a:schemeClr val="tx1">
                  <a:lumMod val="75000"/>
                  <a:lumOff val="25000"/>
                </a:schemeClr>
              </a:buClr>
              <a:buSzPct val="75000"/>
              <a:buFont typeface="Wingdings 2" pitchFamily="18" charset="2"/>
              <a:buNone/>
              <a:defRPr sz="116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480709" tIns="240355" rIns="480709" bIns="240355" rtlCol="0" anchor="ctr"/>
          <a:lstStyle>
            <a:lvl1pPr marL="0" algn="l" defTabSz="4807092" rtl="0" eaLnBrk="1" latinLnBrk="0" hangingPunct="1">
              <a:defRPr sz="58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92D5069-46A7-8046-B281-1B4D1E37F617}" type="datetimeFigureOut">
              <a:rPr lang="en-US" smtClean="0"/>
              <a:t>3/26/13</a:t>
            </a:fld>
            <a:endParaRPr lang="en-US"/>
          </a:p>
        </p:txBody>
      </p:sp>
      <p:sp>
        <p:nvSpPr>
          <p:cNvPr id="5" name="Footer Placeholder 4"/>
          <p:cNvSpPr>
            <a:spLocks noGrp="1"/>
          </p:cNvSpPr>
          <p:nvPr>
            <p:ph type="ftr" sz="quarter" idx="11"/>
          </p:nvPr>
        </p:nvSpPr>
        <p:spPr/>
        <p:txBody>
          <a:bodyPr vert="horz" lIns="480709" tIns="240355" rIns="480709" bIns="240355" rtlCol="0" anchor="ctr"/>
          <a:lstStyle>
            <a:lvl1pPr marL="0" algn="ctr" defTabSz="4807092" rtl="0" eaLnBrk="1" latinLnBrk="0" hangingPunct="1">
              <a:defRPr sz="58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480709" tIns="240355" rIns="480709" bIns="240355" rtlCol="0" anchor="ctr"/>
          <a:lstStyle>
            <a:lvl1pPr marL="0" algn="r" defTabSz="4807092" rtl="0" eaLnBrk="1" latinLnBrk="0" hangingPunct="1">
              <a:defRPr sz="58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88B68CD-6D77-5748-92AD-7899EF5FBB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6224" y="2000925"/>
            <a:ext cx="21506688" cy="9574306"/>
          </a:xfrm>
        </p:spPr>
        <p:txBody>
          <a:bodyPr anchor="b"/>
          <a:lstStyle>
            <a:lvl1pPr algn="ctr">
              <a:defRPr sz="23100" b="0"/>
            </a:lvl1pPr>
          </a:lstStyle>
          <a:p>
            <a:r>
              <a:rPr lang="en-US" smtClean="0"/>
              <a:t>Click to edit Master title style</a:t>
            </a:r>
            <a:endParaRPr/>
          </a:p>
        </p:txBody>
      </p:sp>
      <p:sp>
        <p:nvSpPr>
          <p:cNvPr id="4" name="Text Placeholder 3"/>
          <p:cNvSpPr>
            <a:spLocks noGrp="1"/>
          </p:cNvSpPr>
          <p:nvPr>
            <p:ph type="body" sz="half" idx="2"/>
          </p:nvPr>
        </p:nvSpPr>
        <p:spPr>
          <a:xfrm>
            <a:off x="2786224" y="11704320"/>
            <a:ext cx="21506688" cy="15921322"/>
          </a:xfrm>
        </p:spPr>
        <p:txBody>
          <a:bodyPr>
            <a:normAutofit/>
          </a:bodyPr>
          <a:lstStyle>
            <a:lvl1pPr marL="0" indent="0" algn="ctr">
              <a:spcBef>
                <a:spcPts val="3154"/>
              </a:spcBef>
              <a:buNone/>
              <a:defRPr sz="89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5069-46A7-8046-B281-1B4D1E37F617}" type="datetimeFigureOut">
              <a:rPr lang="en-US" smtClean="0"/>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B68CD-6D77-5748-92AD-7899EF5FBBCA}" type="slidenum">
              <a:rPr lang="en-US" smtClean="0"/>
              <a:t>‹#›</a:t>
            </a:fld>
            <a:endParaRPr lang="en-US"/>
          </a:p>
        </p:txBody>
      </p:sp>
      <p:sp>
        <p:nvSpPr>
          <p:cNvPr id="8" name="Picture Placeholder 2"/>
          <p:cNvSpPr>
            <a:spLocks noGrp="1"/>
          </p:cNvSpPr>
          <p:nvPr>
            <p:ph type="pic" idx="1"/>
          </p:nvPr>
        </p:nvSpPr>
        <p:spPr>
          <a:xfrm>
            <a:off x="26908252" y="2065469"/>
            <a:ext cx="21506688" cy="26076538"/>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480709" tIns="240355" rIns="480709" bIns="240355" rtlCol="0">
            <a:normAutofit/>
          </a:bodyPr>
          <a:lstStyle>
            <a:lvl1pPr marL="2403546" indent="-2403546" algn="l" defTabSz="4807092" rtl="0" eaLnBrk="1" latinLnBrk="0" hangingPunct="1">
              <a:spcBef>
                <a:spcPts val="10514"/>
              </a:spcBef>
              <a:buClr>
                <a:schemeClr val="accent2">
                  <a:lumMod val="50000"/>
                  <a:lumOff val="50000"/>
                </a:schemeClr>
              </a:buClr>
              <a:buSzPct val="75000"/>
              <a:buFont typeface="Wingdings 2" pitchFamily="18" charset="2"/>
              <a:buNone/>
              <a:defRPr sz="11600" kern="1200">
                <a:solidFill>
                  <a:schemeClr val="tx1">
                    <a:lumMod val="75000"/>
                    <a:lumOff val="25000"/>
                  </a:schemeClr>
                </a:solidFill>
                <a:latin typeface="+mn-lt"/>
                <a:ea typeface="+mn-ea"/>
                <a:cs typeface="+mn-cs"/>
              </a:defRPr>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14421277" indent="-2403546">
              <a:defRPr/>
            </a:lvl7pPr>
            <a:lvl8pPr marL="14421277" indent="-2403546">
              <a:defRPr/>
            </a:lvl8pPr>
            <a:lvl9pPr marL="14421277" indent="-240354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92D5069-46A7-8046-B281-1B4D1E37F617}" type="datetimeFigureOut">
              <a:rPr lang="en-US" smtClean="0"/>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663907" y="2004062"/>
            <a:ext cx="8961120" cy="2740152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862577" y="2004062"/>
            <a:ext cx="36395660" cy="2740152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92D5069-46A7-8046-B281-1B4D1E37F617}" type="datetimeFigureOut">
              <a:rPr lang="en-US" smtClean="0"/>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480709" tIns="240355" rIns="480709" bIns="240355" rtlCol="0" anchor="ctr"/>
          <a:lstStyle>
            <a:lvl1pPr marL="0" algn="l" defTabSz="4807092" rtl="0" eaLnBrk="1" latinLnBrk="0" hangingPunct="1">
              <a:defRPr sz="58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92D5069-46A7-8046-B281-1B4D1E37F617}" type="datetimeFigureOut">
              <a:rPr lang="en-US" smtClean="0"/>
              <a:t>3/26/13</a:t>
            </a:fld>
            <a:endParaRPr lang="en-US"/>
          </a:p>
        </p:txBody>
      </p:sp>
      <p:sp>
        <p:nvSpPr>
          <p:cNvPr id="4" name="Footer Placeholder 3"/>
          <p:cNvSpPr>
            <a:spLocks noGrp="1"/>
          </p:cNvSpPr>
          <p:nvPr>
            <p:ph type="ftr" sz="quarter" idx="11"/>
          </p:nvPr>
        </p:nvSpPr>
        <p:spPr/>
        <p:txBody>
          <a:bodyPr vert="horz" lIns="480709" tIns="240355" rIns="480709" bIns="240355" rtlCol="0" anchor="ctr"/>
          <a:lstStyle>
            <a:lvl1pPr marL="0" algn="ctr" defTabSz="4807092" rtl="0" eaLnBrk="1" latinLnBrk="0" hangingPunct="1">
              <a:defRPr sz="58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480709" tIns="240355" rIns="480709" bIns="240355" rtlCol="0" anchor="ctr"/>
          <a:lstStyle>
            <a:lvl1pPr marL="0" algn="r" defTabSz="4807092" rtl="0" eaLnBrk="1" latinLnBrk="0" hangingPunct="1">
              <a:defRPr sz="58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88B68CD-6D77-5748-92AD-7899EF5FBB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92D5069-46A7-8046-B281-1B4D1E37F617}" type="datetimeFigureOut">
              <a:rPr lang="en-US" smtClean="0"/>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2791463" y="20848313"/>
            <a:ext cx="45623474" cy="6460862"/>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33645"/>
              </a:lnSpc>
              <a:defRPr sz="315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2791460" y="27302906"/>
            <a:ext cx="45623480" cy="3184258"/>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892D5069-46A7-8046-B281-1B4D1E37F617}" type="datetimeFigureOut">
              <a:rPr lang="en-US" smtClean="0"/>
              <a:t>3/26/13</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188B68CD-6D77-5748-92AD-7899EF5FBBCA}" type="slidenum">
              <a:rPr lang="en-US" smtClean="0"/>
              <a:t>‹#›</a:t>
            </a:fld>
            <a:endParaRPr lang="en-US"/>
          </a:p>
        </p:txBody>
      </p:sp>
      <p:sp>
        <p:nvSpPr>
          <p:cNvPr id="8" name="Picture Placeholder 7"/>
          <p:cNvSpPr>
            <a:spLocks noGrp="1"/>
          </p:cNvSpPr>
          <p:nvPr>
            <p:ph type="pic" sz="quarter" idx="13"/>
          </p:nvPr>
        </p:nvSpPr>
        <p:spPr>
          <a:xfrm>
            <a:off x="11094720" y="3291840"/>
            <a:ext cx="29016960" cy="1609344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91460" y="8519165"/>
            <a:ext cx="45623480" cy="8991600"/>
          </a:xfrm>
        </p:spPr>
        <p:txBody>
          <a:bodyPr anchor="b" anchorCtr="0"/>
          <a:lstStyle>
            <a:lvl1pPr algn="ctr">
              <a:defRPr sz="31500" b="0" cap="none" baseline="0"/>
            </a:lvl1pPr>
          </a:lstStyle>
          <a:p>
            <a:r>
              <a:rPr lang="en-US" smtClean="0"/>
              <a:t>Click to edit Master title style</a:t>
            </a:r>
            <a:endParaRPr/>
          </a:p>
        </p:txBody>
      </p:sp>
      <p:sp>
        <p:nvSpPr>
          <p:cNvPr id="3" name="Text Placeholder 2"/>
          <p:cNvSpPr>
            <a:spLocks noGrp="1"/>
          </p:cNvSpPr>
          <p:nvPr>
            <p:ph type="body" idx="1"/>
          </p:nvPr>
        </p:nvSpPr>
        <p:spPr>
          <a:xfrm>
            <a:off x="2791460" y="17541693"/>
            <a:ext cx="45623480" cy="7200898"/>
          </a:xfrm>
        </p:spPr>
        <p:txBody>
          <a:bodyPr anchor="t" anchorCtr="0">
            <a:normAutofit/>
          </a:bodyPr>
          <a:lstStyle>
            <a:lvl1pPr marL="0" indent="0" algn="ctr">
              <a:spcBef>
                <a:spcPts val="0"/>
              </a:spcBef>
              <a:buNone/>
              <a:defRPr sz="11600">
                <a:solidFill>
                  <a:schemeClr val="tx1">
                    <a:lumMod val="75000"/>
                    <a:lumOff val="2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D5069-46A7-8046-B281-1B4D1E37F617}" type="datetimeFigureOut">
              <a:rPr lang="en-US" smtClean="0"/>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91463" y="451822"/>
            <a:ext cx="45623486" cy="6970958"/>
          </a:xfrm>
        </p:spPr>
        <p:txBody>
          <a:bodyPr/>
          <a:lstStyle/>
          <a:p>
            <a:r>
              <a:rPr lang="en-US" smtClean="0"/>
              <a:t>Click to edit Master title style</a:t>
            </a:r>
            <a:endParaRPr/>
          </a:p>
        </p:txBody>
      </p:sp>
      <p:sp>
        <p:nvSpPr>
          <p:cNvPr id="3" name="Content Placeholder 2"/>
          <p:cNvSpPr>
            <a:spLocks noGrp="1"/>
          </p:cNvSpPr>
          <p:nvPr>
            <p:ph sz="half" idx="1"/>
          </p:nvPr>
        </p:nvSpPr>
        <p:spPr>
          <a:xfrm>
            <a:off x="2791460" y="8458200"/>
            <a:ext cx="21506688" cy="20947382"/>
          </a:xfrm>
        </p:spPr>
        <p:txBody>
          <a:bodyPr>
            <a:normAutofit/>
          </a:bodyPr>
          <a:lstStyle>
            <a:lvl1pPr>
              <a:defRPr sz="10500"/>
            </a:lvl1pPr>
            <a:lvl2pPr>
              <a:defRPr sz="9500"/>
            </a:lvl2pPr>
            <a:lvl3pPr>
              <a:defRPr sz="9500"/>
            </a:lvl3pPr>
            <a:lvl4pPr>
              <a:defRPr sz="9500"/>
            </a:lvl4pPr>
            <a:lvl5pPr>
              <a:defRPr sz="9500"/>
            </a:lvl5pPr>
            <a:lvl6pPr marL="12042770" indent="-2428586">
              <a:defRPr sz="9500"/>
            </a:lvl6pPr>
            <a:lvl7pPr marL="12042770" indent="-2428586">
              <a:defRPr sz="9500"/>
            </a:lvl7pPr>
            <a:lvl8pPr marL="12042770" indent="-2428586">
              <a:defRPr sz="9500"/>
            </a:lvl8pPr>
            <a:lvl9pPr marL="12042770" indent="-2428586">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26908258" y="8458200"/>
            <a:ext cx="21506688" cy="20947382"/>
          </a:xfrm>
        </p:spPr>
        <p:txBody>
          <a:bodyPr>
            <a:normAutofit/>
          </a:bodyPr>
          <a:lstStyle>
            <a:lvl1pPr>
              <a:defRPr sz="10500"/>
            </a:lvl1pPr>
            <a:lvl2pPr>
              <a:defRPr sz="9500"/>
            </a:lvl2pPr>
            <a:lvl3pPr>
              <a:defRPr sz="9500"/>
            </a:lvl3pPr>
            <a:lvl4pPr>
              <a:defRPr sz="9500"/>
            </a:lvl4pPr>
            <a:lvl5pPr marL="12042770" indent="-2428586">
              <a:defRPr sz="9500"/>
            </a:lvl5pPr>
            <a:lvl6pPr marL="12042770" indent="-2428586">
              <a:defRPr sz="9500"/>
            </a:lvl6pPr>
            <a:lvl7pPr marL="12042770" indent="-2428586">
              <a:defRPr sz="9500"/>
            </a:lvl7pPr>
            <a:lvl8pPr marL="12042770" indent="-2428586">
              <a:defRPr sz="9500"/>
            </a:lvl8pPr>
            <a:lvl9pPr marL="12042770" indent="-2428586">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92D5069-46A7-8046-B281-1B4D1E37F617}" type="datetimeFigureOut">
              <a:rPr lang="en-US" smtClean="0"/>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91463" y="451822"/>
            <a:ext cx="45623486" cy="697095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791460" y="7444291"/>
            <a:ext cx="21506688" cy="3436618"/>
          </a:xfrm>
        </p:spPr>
        <p:txBody>
          <a:bodyPr anchor="b"/>
          <a:lstStyle>
            <a:lvl1pPr marL="0" indent="0" algn="ctr">
              <a:spcBef>
                <a:spcPts val="0"/>
              </a:spcBef>
              <a:buNone/>
              <a:defRPr sz="12600" b="0"/>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791460" y="12199171"/>
            <a:ext cx="21506688" cy="17206406"/>
          </a:xfrm>
        </p:spPr>
        <p:txBody>
          <a:bodyPr>
            <a:normAutofit/>
          </a:bodyPr>
          <a:lstStyle>
            <a:lvl1pPr>
              <a:defRPr sz="10500"/>
            </a:lvl1pPr>
            <a:lvl2pPr>
              <a:defRPr sz="9500"/>
            </a:lvl2pPr>
            <a:lvl3pPr>
              <a:defRPr sz="9500"/>
            </a:lvl3pPr>
            <a:lvl4pPr>
              <a:defRPr sz="9500"/>
            </a:lvl4pPr>
            <a:lvl5pPr>
              <a:defRPr sz="9500"/>
            </a:lvl5pPr>
            <a:lvl6pPr marL="12042770" indent="-2428586">
              <a:defRPr sz="8400"/>
            </a:lvl6pPr>
            <a:lvl7pPr marL="12042770" indent="-2428586">
              <a:defRPr sz="8400"/>
            </a:lvl7pPr>
            <a:lvl8pPr marL="12042770" indent="-2428586">
              <a:defRPr sz="8400"/>
            </a:lvl8pPr>
            <a:lvl9pPr marL="12042770" indent="-2428586">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26908258" y="7444291"/>
            <a:ext cx="21506688" cy="3436618"/>
          </a:xfrm>
        </p:spPr>
        <p:txBody>
          <a:bodyPr anchor="b"/>
          <a:lstStyle>
            <a:lvl1pPr marL="0" indent="0" algn="ctr">
              <a:spcBef>
                <a:spcPts val="0"/>
              </a:spcBef>
              <a:buNone/>
              <a:defRPr sz="12600" b="0"/>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908258" y="12199171"/>
            <a:ext cx="21506688" cy="17206406"/>
          </a:xfrm>
        </p:spPr>
        <p:txBody>
          <a:bodyPr>
            <a:normAutofit/>
          </a:bodyPr>
          <a:lstStyle>
            <a:lvl1pPr>
              <a:defRPr sz="10500"/>
            </a:lvl1pPr>
            <a:lvl2pPr>
              <a:defRPr sz="9500"/>
            </a:lvl2pPr>
            <a:lvl3pPr>
              <a:defRPr sz="9500"/>
            </a:lvl3pPr>
            <a:lvl4pPr>
              <a:defRPr sz="9500"/>
            </a:lvl4pPr>
            <a:lvl5pPr>
              <a:defRPr sz="9500"/>
            </a:lvl5pPr>
            <a:lvl6pPr marL="12042770" indent="-2428586">
              <a:defRPr sz="8400"/>
            </a:lvl6pPr>
            <a:lvl7pPr marL="12042770" indent="-2428586">
              <a:defRPr sz="8400"/>
            </a:lvl7pPr>
            <a:lvl8pPr marL="12042770" indent="-2428586">
              <a:defRPr sz="8400"/>
            </a:lvl8pPr>
            <a:lvl9pPr marL="12042770" indent="-2428586">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92D5069-46A7-8046-B281-1B4D1E37F617}" type="datetimeFigureOut">
              <a:rPr lang="en-US" smtClean="0"/>
              <a:t>3/26/13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B68CD-6D77-5748-92AD-7899EF5FBBCA}" type="slidenum">
              <a:rPr lang="en-US" smtClean="0"/>
              <a:t>‹#›</a:t>
            </a:fld>
            <a:endParaRPr lang="en-US"/>
          </a:p>
        </p:txBody>
      </p:sp>
      <p:cxnSp>
        <p:nvCxnSpPr>
          <p:cNvPr id="11" name="Straight Connector 10"/>
          <p:cNvCxnSpPr/>
          <p:nvPr/>
        </p:nvCxnSpPr>
        <p:spPr>
          <a:xfrm>
            <a:off x="2816352" y="11295528"/>
            <a:ext cx="21506688" cy="762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908252" y="11295528"/>
            <a:ext cx="21506688" cy="762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92D5069-46A7-8046-B281-1B4D1E37F617}" type="datetimeFigureOut">
              <a:rPr lang="en-US" smtClean="0"/>
              <a:t>3/26/13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D5069-46A7-8046-B281-1B4D1E37F617}" type="datetimeFigureOut">
              <a:rPr lang="en-US" smtClean="0"/>
              <a:t>3/26/13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6224" y="2000925"/>
            <a:ext cx="21506688" cy="9574306"/>
          </a:xfrm>
        </p:spPr>
        <p:txBody>
          <a:bodyPr anchor="b"/>
          <a:lstStyle>
            <a:lvl1pPr algn="ctr">
              <a:defRPr sz="23100" b="0"/>
            </a:lvl1pPr>
          </a:lstStyle>
          <a:p>
            <a:r>
              <a:rPr lang="en-US" smtClean="0"/>
              <a:t>Click to edit Master title style</a:t>
            </a:r>
            <a:endParaRPr/>
          </a:p>
        </p:txBody>
      </p:sp>
      <p:sp>
        <p:nvSpPr>
          <p:cNvPr id="3" name="Content Placeholder 2"/>
          <p:cNvSpPr>
            <a:spLocks noGrp="1"/>
          </p:cNvSpPr>
          <p:nvPr>
            <p:ph idx="1"/>
          </p:nvPr>
        </p:nvSpPr>
        <p:spPr>
          <a:xfrm>
            <a:off x="26838179" y="1936380"/>
            <a:ext cx="21506688" cy="27469205"/>
          </a:xfrm>
        </p:spPr>
        <p:txBody>
          <a:bodyPr>
            <a:normAutofit/>
          </a:bodyPr>
          <a:lstStyle>
            <a:lvl1pPr>
              <a:defRPr sz="10500"/>
            </a:lvl1pPr>
            <a:lvl2pPr>
              <a:defRPr sz="10500"/>
            </a:lvl2pPr>
            <a:lvl3pPr>
              <a:defRPr sz="9500"/>
            </a:lvl3pPr>
            <a:lvl4pPr>
              <a:defRPr sz="9500"/>
            </a:lvl4pPr>
            <a:lvl5pPr>
              <a:defRPr sz="9500"/>
            </a:lvl5pPr>
            <a:lvl6pPr marL="12042770" indent="-2428586">
              <a:defRPr sz="9500"/>
            </a:lvl6pPr>
            <a:lvl7pPr marL="12042770" indent="-2428586">
              <a:defRPr sz="9500"/>
            </a:lvl7pPr>
            <a:lvl8pPr marL="12042770" indent="-2428586">
              <a:defRPr sz="9500"/>
            </a:lvl8pPr>
            <a:lvl9pPr marL="12042770" indent="-2428586">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786224" y="11704320"/>
            <a:ext cx="21506688" cy="15921322"/>
          </a:xfrm>
        </p:spPr>
        <p:txBody>
          <a:bodyPr>
            <a:normAutofit/>
          </a:bodyPr>
          <a:lstStyle>
            <a:lvl1pPr marL="0" indent="0" algn="ctr">
              <a:spcBef>
                <a:spcPts val="3154"/>
              </a:spcBef>
              <a:buNone/>
              <a:defRPr sz="89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5069-46A7-8046-B281-1B4D1E37F617}" type="datetimeFigureOut">
              <a:rPr lang="en-US" smtClean="0"/>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B68CD-6D77-5748-92AD-7899EF5FBB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91463" y="451822"/>
            <a:ext cx="45623486" cy="6970958"/>
          </a:xfrm>
          <a:prstGeom prst="rect">
            <a:avLst/>
          </a:prstGeom>
        </p:spPr>
        <p:txBody>
          <a:bodyPr vert="horz" lIns="480709" tIns="240355" rIns="480709" bIns="240355"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791463" y="8455512"/>
            <a:ext cx="45623486" cy="20950070"/>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054250" y="30510482"/>
            <a:ext cx="11948160" cy="1752600"/>
          </a:xfrm>
          <a:prstGeom prst="rect">
            <a:avLst/>
          </a:prstGeom>
        </p:spPr>
        <p:txBody>
          <a:bodyPr vert="horz" lIns="480709" tIns="240355" rIns="480709" bIns="240355" rtlCol="0" anchor="ctr"/>
          <a:lstStyle>
            <a:lvl1pPr algn="l">
              <a:defRPr sz="5800">
                <a:solidFill>
                  <a:schemeClr val="tx1">
                    <a:lumMod val="75000"/>
                    <a:lumOff val="25000"/>
                  </a:schemeClr>
                </a:solidFill>
              </a:defRPr>
            </a:lvl1pPr>
          </a:lstStyle>
          <a:p>
            <a:fld id="{892D5069-46A7-8046-B281-1B4D1E37F617}" type="datetimeFigureOut">
              <a:rPr lang="en-US" smtClean="0"/>
              <a:t>3/26/13</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709" tIns="240355" rIns="480709" bIns="240355" rtlCol="0" anchor="ctr"/>
          <a:lstStyle>
            <a:lvl1pPr algn="ctr">
              <a:defRPr sz="58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38178890" y="30510482"/>
            <a:ext cx="11948160" cy="1752600"/>
          </a:xfrm>
          <a:prstGeom prst="rect">
            <a:avLst/>
          </a:prstGeom>
        </p:spPr>
        <p:txBody>
          <a:bodyPr vert="horz" lIns="480709" tIns="240355" rIns="480709" bIns="240355" rtlCol="0" anchor="ctr"/>
          <a:lstStyle>
            <a:lvl1pPr algn="r">
              <a:defRPr sz="5800">
                <a:solidFill>
                  <a:schemeClr val="tx1">
                    <a:lumMod val="75000"/>
                    <a:lumOff val="25000"/>
                  </a:schemeClr>
                </a:solidFill>
              </a:defRPr>
            </a:lvl1pPr>
          </a:lstStyle>
          <a:p>
            <a:fld id="{188B68CD-6D77-5748-92AD-7899EF5FBBC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807092" rtl="0" eaLnBrk="1" latinLnBrk="0" hangingPunct="1">
        <a:spcBef>
          <a:spcPct val="0"/>
        </a:spcBef>
        <a:buNone/>
        <a:defRPr sz="26300" kern="1200">
          <a:solidFill>
            <a:schemeClr val="tx1"/>
          </a:solidFill>
          <a:latin typeface="+mj-lt"/>
          <a:ea typeface="+mj-ea"/>
          <a:cs typeface="+mj-cs"/>
        </a:defRPr>
      </a:lvl1pPr>
    </p:titleStyle>
    <p:bodyStyle>
      <a:lvl1pPr marL="2403546" indent="-2403546" algn="l" defTabSz="4807092" rtl="0" eaLnBrk="1" latinLnBrk="0" hangingPunct="1">
        <a:spcBef>
          <a:spcPts val="10514"/>
        </a:spcBef>
        <a:buClr>
          <a:schemeClr val="tx1">
            <a:lumMod val="75000"/>
            <a:lumOff val="25000"/>
          </a:schemeClr>
        </a:buClr>
        <a:buSzPct val="75000"/>
        <a:buFont typeface="Wingdings 2" pitchFamily="18" charset="2"/>
        <a:buChar char=""/>
        <a:defRPr sz="11600" kern="1200">
          <a:solidFill>
            <a:schemeClr val="tx1">
              <a:lumMod val="75000"/>
              <a:lumOff val="25000"/>
            </a:schemeClr>
          </a:solidFill>
          <a:latin typeface="+mn-lt"/>
          <a:ea typeface="+mn-ea"/>
          <a:cs typeface="+mn-cs"/>
        </a:defRPr>
      </a:lvl1pPr>
      <a:lvl2pPr marL="4807092" indent="-2403546" algn="l" defTabSz="4807092" rtl="0" eaLnBrk="1" latinLnBrk="0" hangingPunct="1">
        <a:spcBef>
          <a:spcPts val="3154"/>
        </a:spcBef>
        <a:buClr>
          <a:schemeClr val="tx1">
            <a:lumMod val="50000"/>
            <a:lumOff val="50000"/>
          </a:schemeClr>
        </a:buClr>
        <a:buSzPct val="75000"/>
        <a:buFont typeface="Wingdings 2" pitchFamily="18" charset="2"/>
        <a:buChar char=""/>
        <a:defRPr sz="10500" kern="1200">
          <a:solidFill>
            <a:schemeClr val="tx1">
              <a:lumMod val="75000"/>
              <a:lumOff val="25000"/>
            </a:schemeClr>
          </a:solidFill>
          <a:latin typeface="+mn-lt"/>
          <a:ea typeface="+mn-ea"/>
          <a:cs typeface="+mn-cs"/>
        </a:defRPr>
      </a:lvl2pPr>
      <a:lvl3pPr marL="7210638" indent="-2403546" algn="l" defTabSz="4807092" rtl="0" eaLnBrk="1" latinLnBrk="0" hangingPunct="1">
        <a:spcBef>
          <a:spcPts val="3154"/>
        </a:spcBef>
        <a:buClr>
          <a:schemeClr val="tx1">
            <a:lumMod val="75000"/>
            <a:lumOff val="25000"/>
          </a:schemeClr>
        </a:buClr>
        <a:buSzPct val="75000"/>
        <a:buFont typeface="Wingdings 2" pitchFamily="18" charset="2"/>
        <a:buChar char=""/>
        <a:defRPr sz="9500" kern="1200">
          <a:solidFill>
            <a:schemeClr val="tx1">
              <a:lumMod val="75000"/>
              <a:lumOff val="25000"/>
            </a:schemeClr>
          </a:solidFill>
          <a:latin typeface="+mn-lt"/>
          <a:ea typeface="+mn-ea"/>
          <a:cs typeface="+mn-cs"/>
        </a:defRPr>
      </a:lvl3pPr>
      <a:lvl4pPr marL="9614184" indent="-2403546" algn="l" defTabSz="4807092" rtl="0" eaLnBrk="1" latinLnBrk="0" hangingPunct="1">
        <a:spcBef>
          <a:spcPts val="3154"/>
        </a:spcBef>
        <a:buClr>
          <a:schemeClr val="tx1">
            <a:lumMod val="50000"/>
            <a:lumOff val="50000"/>
          </a:schemeClr>
        </a:buClr>
        <a:buSzPct val="75000"/>
        <a:buFont typeface="Wingdings 2" pitchFamily="18" charset="2"/>
        <a:buChar char=""/>
        <a:defRPr sz="9500" kern="1200">
          <a:solidFill>
            <a:schemeClr val="tx1">
              <a:lumMod val="75000"/>
              <a:lumOff val="25000"/>
            </a:schemeClr>
          </a:solidFill>
          <a:latin typeface="+mn-lt"/>
          <a:ea typeface="+mn-ea"/>
          <a:cs typeface="+mn-cs"/>
        </a:defRPr>
      </a:lvl4pPr>
      <a:lvl5pPr marL="12017731" indent="-2403546" algn="l" defTabSz="4807092" rtl="0" eaLnBrk="1" latinLnBrk="0" hangingPunct="1">
        <a:spcBef>
          <a:spcPts val="3154"/>
        </a:spcBef>
        <a:buClr>
          <a:schemeClr val="tx1">
            <a:lumMod val="75000"/>
            <a:lumOff val="25000"/>
          </a:schemeClr>
        </a:buClr>
        <a:buSzPct val="75000"/>
        <a:buFont typeface="Wingdings 2" pitchFamily="18" charset="2"/>
        <a:buChar char=""/>
        <a:defRPr sz="9500" kern="1200">
          <a:solidFill>
            <a:schemeClr val="tx1">
              <a:lumMod val="75000"/>
              <a:lumOff val="25000"/>
            </a:schemeClr>
          </a:solidFill>
          <a:latin typeface="+mn-lt"/>
          <a:ea typeface="+mn-ea"/>
          <a:cs typeface="+mn-cs"/>
        </a:defRPr>
      </a:lvl5pPr>
      <a:lvl6pPr marL="14421277" indent="-2428586" algn="l" defTabSz="4807092" rtl="0" eaLnBrk="1" latinLnBrk="0" hangingPunct="1">
        <a:spcBef>
          <a:spcPct val="20000"/>
        </a:spcBef>
        <a:buClr>
          <a:schemeClr val="tx1">
            <a:lumMod val="50000"/>
            <a:lumOff val="50000"/>
          </a:schemeClr>
        </a:buClr>
        <a:buSzPct val="75000"/>
        <a:buFont typeface="Wingdings 2" pitchFamily="18" charset="2"/>
        <a:buChar char=""/>
        <a:defRPr lang="en-US" sz="9500" kern="1200" dirty="0" smtClean="0">
          <a:solidFill>
            <a:schemeClr val="tx1">
              <a:lumMod val="75000"/>
              <a:lumOff val="25000"/>
            </a:schemeClr>
          </a:solidFill>
          <a:latin typeface="+mn-lt"/>
          <a:ea typeface="+mn-ea"/>
          <a:cs typeface="+mn-cs"/>
        </a:defRPr>
      </a:lvl6pPr>
      <a:lvl7pPr marL="16849862" indent="-2428586" algn="l" defTabSz="4807092" rtl="0" eaLnBrk="1" latinLnBrk="0" hangingPunct="1">
        <a:spcBef>
          <a:spcPct val="20000"/>
        </a:spcBef>
        <a:buClr>
          <a:schemeClr val="tx1">
            <a:lumMod val="75000"/>
            <a:lumOff val="25000"/>
          </a:schemeClr>
        </a:buClr>
        <a:buSzPct val="75000"/>
        <a:buFont typeface="Wingdings 2" pitchFamily="18" charset="2"/>
        <a:buChar char=""/>
        <a:defRPr lang="en-US" sz="9500" kern="1200" dirty="0" smtClean="0">
          <a:solidFill>
            <a:schemeClr val="tx1">
              <a:lumMod val="75000"/>
              <a:lumOff val="25000"/>
            </a:schemeClr>
          </a:solidFill>
          <a:latin typeface="+mn-lt"/>
          <a:ea typeface="+mn-ea"/>
          <a:cs typeface="+mn-cs"/>
        </a:defRPr>
      </a:lvl7pPr>
      <a:lvl8pPr marL="19228369" indent="-2428586" algn="l" defTabSz="4807092" rtl="0" eaLnBrk="1" latinLnBrk="0" hangingPunct="1">
        <a:spcBef>
          <a:spcPct val="20000"/>
        </a:spcBef>
        <a:buClr>
          <a:schemeClr val="tx1">
            <a:lumMod val="50000"/>
            <a:lumOff val="50000"/>
          </a:schemeClr>
        </a:buClr>
        <a:buSzPct val="75000"/>
        <a:buFont typeface="Wingdings 2" pitchFamily="18" charset="2"/>
        <a:buChar char=""/>
        <a:defRPr lang="en-US" sz="9500" kern="1200" dirty="0" smtClean="0">
          <a:solidFill>
            <a:schemeClr val="tx1">
              <a:lumMod val="75000"/>
              <a:lumOff val="25000"/>
            </a:schemeClr>
          </a:solidFill>
          <a:latin typeface="+mn-lt"/>
          <a:ea typeface="+mn-ea"/>
          <a:cs typeface="+mn-cs"/>
        </a:defRPr>
      </a:lvl8pPr>
      <a:lvl9pPr marL="21656955" indent="-2428586" algn="l" defTabSz="4807092" rtl="0" eaLnBrk="1" latinLnBrk="0" hangingPunct="1">
        <a:spcBef>
          <a:spcPct val="20000"/>
        </a:spcBef>
        <a:buClr>
          <a:schemeClr val="tx1">
            <a:lumMod val="75000"/>
            <a:lumOff val="25000"/>
          </a:schemeClr>
        </a:buClr>
        <a:buSzPct val="75000"/>
        <a:buFont typeface="Wingdings 2" pitchFamily="18" charset="2"/>
        <a:buChar char=""/>
        <a:defRPr lang="en-US" sz="9500" kern="1200" dirty="0">
          <a:solidFill>
            <a:schemeClr val="tx1">
              <a:lumMod val="75000"/>
              <a:lumOff val="25000"/>
            </a:schemeClr>
          </a:solidFill>
          <a:latin typeface="+mn-lt"/>
          <a:ea typeface="+mn-ea"/>
          <a:cs typeface="+mn-cs"/>
        </a:defRPr>
      </a:lvl9pPr>
    </p:bodyStyle>
    <p:otherStyle>
      <a:defPPr>
        <a:defRPr/>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chart" Target="../charts/chart3.xml"/><Relationship Id="rId8" Type="http://schemas.openxmlformats.org/officeDocument/2006/relationships/chart" Target="../charts/chart4.xml"/><Relationship Id="rId9" Type="http://schemas.openxmlformats.org/officeDocument/2006/relationships/chart" Target="../charts/chart5.xml"/><Relationship Id="rId10" Type="http://schemas.openxmlformats.org/officeDocument/2006/relationships/chart" Target="../charts/chart6.xml"/><Relationship Id="rId11" Type="http://schemas.openxmlformats.org/officeDocument/2006/relationships/chart" Target="../charts/chart7.xml"/><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A7B2"/>
        </a:solidFill>
        <a:effectLst/>
      </p:bgPr>
    </p:bg>
    <p:spTree>
      <p:nvGrpSpPr>
        <p:cNvPr id="1" name=""/>
        <p:cNvGrpSpPr/>
        <p:nvPr/>
      </p:nvGrpSpPr>
      <p:grpSpPr>
        <a:xfrm>
          <a:off x="0" y="0"/>
          <a:ext cx="0" cy="0"/>
          <a:chOff x="0" y="0"/>
          <a:chExt cx="0" cy="0"/>
        </a:xfrm>
      </p:grpSpPr>
      <p:pic>
        <p:nvPicPr>
          <p:cNvPr id="1026" name="Picture 2" descr="http://upload.wikimedia.org/wikipedia/en/thumb/4/4d/Pepperdine_Official_Seal.jpg/200px-Pepperdine_Official_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99360">
            <a:off x="2562233" y="976121"/>
            <a:ext cx="6774274" cy="6774274"/>
          </a:xfrm>
          <a:prstGeom prst="ellipse">
            <a:avLst/>
          </a:prstGeom>
          <a:ln>
            <a:noFill/>
          </a:ln>
          <a:effectLst>
            <a:softEdge rad="112500"/>
          </a:effectLst>
          <a:scene3d>
            <a:camera prst="orthographicFront">
              <a:rot lat="0" lon="0" rev="1500000"/>
            </a:camera>
            <a:lightRig rig="threePt" dir="t"/>
          </a:scene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22901" y="1061150"/>
            <a:ext cx="27857637" cy="2123650"/>
          </a:xfrm>
          <a:prstGeom prst="rect">
            <a:avLst/>
          </a:prstGeom>
          <a:solidFill>
            <a:schemeClr val="tx1"/>
          </a:solidFill>
          <a:ln w="88900">
            <a:solidFill>
              <a:schemeClr val="bg1"/>
            </a:solidFill>
          </a:ln>
        </p:spPr>
        <p:style>
          <a:lnRef idx="1">
            <a:schemeClr val="accent1"/>
          </a:lnRef>
          <a:fillRef idx="2">
            <a:schemeClr val="accent1"/>
          </a:fillRef>
          <a:effectRef idx="1">
            <a:schemeClr val="accent1"/>
          </a:effectRef>
          <a:fontRef idx="minor">
            <a:schemeClr val="dk1"/>
          </a:fontRef>
        </p:style>
        <p:txBody>
          <a:bodyPr wrap="square" lIns="91431" tIns="45716" rIns="91431" bIns="45716" rtlCol="0">
            <a:spAutoFit/>
          </a:bodyPr>
          <a:lstStyle/>
          <a:p>
            <a:pPr algn="ctr"/>
            <a:r>
              <a:rPr lang="en-US" sz="6600" b="1" dirty="0">
                <a:solidFill>
                  <a:schemeClr val="bg1"/>
                </a:solidFill>
                <a:latin typeface="Castellar" pitchFamily="18" charset="0"/>
              </a:rPr>
              <a:t>College Student Identity and Emotional </a:t>
            </a:r>
            <a:r>
              <a:rPr lang="en-US" sz="6600" b="1" dirty="0" smtClean="0">
                <a:solidFill>
                  <a:schemeClr val="bg1"/>
                </a:solidFill>
                <a:latin typeface="Castellar" pitchFamily="18" charset="0"/>
              </a:rPr>
              <a:t>Intelligence</a:t>
            </a:r>
            <a:endParaRPr lang="en-US" sz="3700" b="1" dirty="0">
              <a:solidFill>
                <a:schemeClr val="bg1"/>
              </a:solidFill>
            </a:endParaRPr>
          </a:p>
        </p:txBody>
      </p:sp>
      <p:sp>
        <p:nvSpPr>
          <p:cNvPr id="9" name="Rectangle 8"/>
          <p:cNvSpPr/>
          <p:nvPr/>
        </p:nvSpPr>
        <p:spPr>
          <a:xfrm>
            <a:off x="954829" y="8338142"/>
            <a:ext cx="11295186" cy="5693867"/>
          </a:xfrm>
          <a:prstGeom prst="rect">
            <a:avLst/>
          </a:prstGeom>
          <a:solidFill>
            <a:schemeClr val="tx1"/>
          </a:solidFill>
          <a:ln w="63500" cmpd="sng">
            <a:solidFill>
              <a:schemeClr val="bg1"/>
            </a:solidFill>
          </a:ln>
          <a:effectLst>
            <a:innerShdw blurRad="63500" dist="50800" dir="81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000" b="1" dirty="0" smtClean="0">
                <a:solidFill>
                  <a:srgbClr val="000000"/>
                </a:solidFill>
              </a:rPr>
              <a:t>Abstract</a:t>
            </a:r>
          </a:p>
          <a:p>
            <a:pPr algn="ctr"/>
            <a:r>
              <a:rPr lang="en-US" sz="3600" dirty="0" smtClean="0"/>
              <a:t>This research examines the </a:t>
            </a:r>
            <a:r>
              <a:rPr lang="en-US" sz="3600" dirty="0"/>
              <a:t>longitudinal relationship between identity and emotional intelligence development in undergraduate students. Using sample data collected from </a:t>
            </a:r>
            <a:r>
              <a:rPr lang="en-US" sz="3600" dirty="0" smtClean="0"/>
              <a:t>approximately 4000 </a:t>
            </a:r>
            <a:r>
              <a:rPr lang="en-US" sz="3600" dirty="0"/>
              <a:t>undergraduate subjects who completed a 400 item survey during each of </a:t>
            </a:r>
            <a:r>
              <a:rPr lang="en-US" sz="3600" dirty="0" smtClean="0"/>
              <a:t>four </a:t>
            </a:r>
            <a:r>
              <a:rPr lang="en-US" sz="3600" dirty="0"/>
              <a:t>college years, we </a:t>
            </a:r>
            <a:r>
              <a:rPr lang="en-US" sz="3600" dirty="0" smtClean="0"/>
              <a:t>examine the relationship between the Objective </a:t>
            </a:r>
            <a:r>
              <a:rPr lang="en-US" sz="3600" dirty="0"/>
              <a:t>Measure of Ego Identity Status (OMEIS) </a:t>
            </a:r>
            <a:r>
              <a:rPr lang="en-US" sz="3600" dirty="0" smtClean="0"/>
              <a:t>and a </a:t>
            </a:r>
            <a:r>
              <a:rPr lang="en-US" sz="3600" dirty="0"/>
              <a:t>number of </a:t>
            </a:r>
            <a:r>
              <a:rPr lang="en-US" sz="3600"/>
              <a:t>Emotional </a:t>
            </a:r>
            <a:r>
              <a:rPr lang="en-US" sz="3600" smtClean="0"/>
              <a:t>Intelligence </a:t>
            </a:r>
            <a:r>
              <a:rPr lang="en-US" sz="3600" dirty="0" smtClean="0"/>
              <a:t>indicators</a:t>
            </a:r>
            <a:r>
              <a:rPr lang="en-US" sz="3600" dirty="0"/>
              <a:t>, </a:t>
            </a:r>
            <a:r>
              <a:rPr lang="en-US" sz="3600" dirty="0" smtClean="0"/>
              <a:t>measured </a:t>
            </a:r>
            <a:r>
              <a:rPr lang="en-US" sz="3600" dirty="0"/>
              <a:t>longitudinally.  </a:t>
            </a:r>
          </a:p>
        </p:txBody>
      </p:sp>
      <p:sp>
        <p:nvSpPr>
          <p:cNvPr id="11" name="TextBox 10"/>
          <p:cNvSpPr txBox="1"/>
          <p:nvPr/>
        </p:nvSpPr>
        <p:spPr>
          <a:xfrm>
            <a:off x="34412733" y="-3301363"/>
            <a:ext cx="184666" cy="1554272"/>
          </a:xfrm>
          <a:prstGeom prst="rect">
            <a:avLst/>
          </a:prstGeom>
          <a:noFill/>
        </p:spPr>
        <p:txBody>
          <a:bodyPr wrap="none" rtlCol="0">
            <a:spAutoFit/>
          </a:bodyPr>
          <a:lstStyle/>
          <a:p>
            <a:endParaRPr lang="en-US" dirty="0"/>
          </a:p>
        </p:txBody>
      </p:sp>
      <p:sp>
        <p:nvSpPr>
          <p:cNvPr id="2" name="TextBox 1"/>
          <p:cNvSpPr txBox="1"/>
          <p:nvPr/>
        </p:nvSpPr>
        <p:spPr>
          <a:xfrm>
            <a:off x="14256026" y="5595142"/>
            <a:ext cx="22905916" cy="830997"/>
          </a:xfrm>
          <a:prstGeom prst="rect">
            <a:avLst/>
          </a:prstGeom>
          <a:solidFill>
            <a:schemeClr val="accent6">
              <a:lumMod val="40000"/>
              <a:lumOff val="60000"/>
            </a:schemeClr>
          </a:solidFill>
          <a:ln w="63500">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dirty="0" smtClean="0">
                <a:latin typeface="Charlemagne Std" pitchFamily="82" charset="0"/>
              </a:rPr>
              <a:t>::Results::</a:t>
            </a:r>
            <a:endParaRPr lang="en-US" sz="4800" dirty="0">
              <a:latin typeface="Charlemagne Std" pitchFamily="82" charset="0"/>
            </a:endParaRPr>
          </a:p>
        </p:txBody>
      </p:sp>
      <p:sp>
        <p:nvSpPr>
          <p:cNvPr id="42" name="TextBox 41"/>
          <p:cNvSpPr txBox="1"/>
          <p:nvPr/>
        </p:nvSpPr>
        <p:spPr>
          <a:xfrm>
            <a:off x="954829" y="31009800"/>
            <a:ext cx="11295185" cy="1261884"/>
          </a:xfrm>
          <a:prstGeom prst="rect">
            <a:avLst/>
          </a:prstGeom>
          <a:solidFill>
            <a:srgbClr val="FFCCCC"/>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000000"/>
                </a:solidFill>
              </a:rPr>
              <a:t>Acknowledgments </a:t>
            </a:r>
          </a:p>
          <a:p>
            <a:pPr algn="ctr"/>
            <a:r>
              <a:rPr lang="en-US" sz="2000" dirty="0" smtClean="0">
                <a:solidFill>
                  <a:srgbClr val="000000"/>
                </a:solidFill>
              </a:rPr>
              <a:t>Thank you to the Pepperdine Natural Science Department and Dr. Thompson for their support throughout this project.</a:t>
            </a:r>
            <a:endParaRPr lang="en-US" sz="2000" dirty="0">
              <a:solidFill>
                <a:srgbClr val="000000"/>
              </a:solidFill>
            </a:endParaRPr>
          </a:p>
        </p:txBody>
      </p:sp>
      <p:sp>
        <p:nvSpPr>
          <p:cNvPr id="43" name="TextBox 42"/>
          <p:cNvSpPr txBox="1"/>
          <p:nvPr/>
        </p:nvSpPr>
        <p:spPr>
          <a:xfrm>
            <a:off x="954829" y="15897970"/>
            <a:ext cx="11075826" cy="15111830"/>
          </a:xfrm>
          <a:prstGeom prst="rect">
            <a:avLst/>
          </a:prstGeom>
          <a:solidFill>
            <a:schemeClr val="tx1"/>
          </a:solidFill>
          <a:ln w="63500">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rgbClr val="000000"/>
                </a:solidFill>
              </a:rPr>
              <a:t>Introduction</a:t>
            </a:r>
          </a:p>
          <a:p>
            <a:pPr algn="ctr"/>
            <a:r>
              <a:rPr lang="en-US" sz="3600" dirty="0" smtClean="0">
                <a:solidFill>
                  <a:srgbClr val="000000"/>
                </a:solidFill>
              </a:rPr>
              <a:t>The OMEIS is </a:t>
            </a:r>
            <a:r>
              <a:rPr lang="en-US" sz="3600" dirty="0" smtClean="0">
                <a:solidFill>
                  <a:srgbClr val="000000"/>
                </a:solidFill>
              </a:rPr>
              <a:t>an instrument used </a:t>
            </a:r>
            <a:r>
              <a:rPr lang="en-US" sz="3600" dirty="0" smtClean="0">
                <a:solidFill>
                  <a:srgbClr val="000000"/>
                </a:solidFill>
              </a:rPr>
              <a:t>to </a:t>
            </a:r>
            <a:r>
              <a:rPr lang="en-US" sz="3600" dirty="0" smtClean="0">
                <a:solidFill>
                  <a:srgbClr val="000000"/>
                </a:solidFill>
              </a:rPr>
              <a:t>measure ego identity in </a:t>
            </a:r>
            <a:r>
              <a:rPr lang="en-US" sz="3600" dirty="0" smtClean="0">
                <a:solidFill>
                  <a:srgbClr val="000000"/>
                </a:solidFill>
              </a:rPr>
              <a:t>an attempt to offer an alternative to </a:t>
            </a:r>
            <a:r>
              <a:rPr lang="en-US" sz="3600" dirty="0" smtClean="0">
                <a:solidFill>
                  <a:srgbClr val="000000"/>
                </a:solidFill>
              </a:rPr>
              <a:t>a clinical </a:t>
            </a:r>
            <a:r>
              <a:rPr lang="en-US" sz="3600" dirty="0" smtClean="0">
                <a:solidFill>
                  <a:srgbClr val="000000"/>
                </a:solidFill>
              </a:rPr>
              <a:t>overview. It assigns scores to four identity status scales: diffusion, foreclosure, moratorium, and achievement. </a:t>
            </a:r>
            <a:r>
              <a:rPr lang="en-US" sz="3600" dirty="0" smtClean="0">
                <a:solidFill>
                  <a:srgbClr val="000000"/>
                </a:solidFill>
              </a:rPr>
              <a:t>The four </a:t>
            </a:r>
            <a:r>
              <a:rPr lang="en-US" sz="3600" dirty="0" smtClean="0">
                <a:solidFill>
                  <a:srgbClr val="000000"/>
                </a:solidFill>
              </a:rPr>
              <a:t>status values are driven by two binary variables:  exploration and commitment.  </a:t>
            </a:r>
            <a:r>
              <a:rPr lang="en-US" sz="3600" dirty="0" smtClean="0">
                <a:solidFill>
                  <a:srgbClr val="000000"/>
                </a:solidFill>
              </a:rPr>
              <a:t>Diffusion </a:t>
            </a:r>
            <a:r>
              <a:rPr lang="en-US" sz="3600" dirty="0" smtClean="0">
                <a:solidFill>
                  <a:srgbClr val="000000"/>
                </a:solidFill>
              </a:rPr>
              <a:t>as </a:t>
            </a:r>
            <a:r>
              <a:rPr lang="en-US" sz="3600" dirty="0" smtClean="0">
                <a:solidFill>
                  <a:srgbClr val="000000"/>
                </a:solidFill>
              </a:rPr>
              <a:t>one’s </a:t>
            </a:r>
            <a:r>
              <a:rPr lang="en-US" sz="3600" dirty="0" smtClean="0">
                <a:solidFill>
                  <a:srgbClr val="000000"/>
                </a:solidFill>
              </a:rPr>
              <a:t>status describes one who has not </a:t>
            </a:r>
            <a:r>
              <a:rPr lang="en-US" sz="3600" dirty="0" smtClean="0">
                <a:solidFill>
                  <a:srgbClr val="000000"/>
                </a:solidFill>
              </a:rPr>
              <a:t>explored nor made a commitment on </a:t>
            </a:r>
            <a:r>
              <a:rPr lang="en-US" sz="3600" dirty="0" smtClean="0">
                <a:solidFill>
                  <a:srgbClr val="000000"/>
                </a:solidFill>
              </a:rPr>
              <a:t>his or her beliefs, values, roles, ideological alliances. Foreclosure is the next status, and refers to those </a:t>
            </a:r>
            <a:r>
              <a:rPr lang="en-US" sz="3600" dirty="0" smtClean="0">
                <a:solidFill>
                  <a:srgbClr val="000000"/>
                </a:solidFill>
              </a:rPr>
              <a:t>have </a:t>
            </a:r>
            <a:r>
              <a:rPr lang="en-US" sz="3600" dirty="0" smtClean="0">
                <a:solidFill>
                  <a:srgbClr val="000000"/>
                </a:solidFill>
              </a:rPr>
              <a:t>committed </a:t>
            </a:r>
            <a:r>
              <a:rPr lang="en-US" sz="3600" dirty="0" smtClean="0">
                <a:solidFill>
                  <a:srgbClr val="000000"/>
                </a:solidFill>
              </a:rPr>
              <a:t>to various ideological beliefs but have not </a:t>
            </a:r>
            <a:r>
              <a:rPr lang="en-US" sz="3600" dirty="0" smtClean="0">
                <a:solidFill>
                  <a:srgbClr val="000000"/>
                </a:solidFill>
              </a:rPr>
              <a:t>explored </a:t>
            </a:r>
            <a:r>
              <a:rPr lang="en-US" sz="3600" dirty="0" smtClean="0">
                <a:solidFill>
                  <a:srgbClr val="000000"/>
                </a:solidFill>
              </a:rPr>
              <a:t>those beyond their own. The moratorium </a:t>
            </a:r>
            <a:r>
              <a:rPr lang="en-US" sz="3600" dirty="0" smtClean="0">
                <a:solidFill>
                  <a:srgbClr val="000000"/>
                </a:solidFill>
              </a:rPr>
              <a:t>status applies </a:t>
            </a:r>
            <a:r>
              <a:rPr lang="en-US" sz="3600" dirty="0" smtClean="0">
                <a:solidFill>
                  <a:srgbClr val="000000"/>
                </a:solidFill>
              </a:rPr>
              <a:t>to individuals who are in the midst of </a:t>
            </a:r>
            <a:r>
              <a:rPr lang="en-US" sz="3600" dirty="0" smtClean="0">
                <a:solidFill>
                  <a:srgbClr val="000000"/>
                </a:solidFill>
              </a:rPr>
              <a:t>exploring, but have not yet formed </a:t>
            </a:r>
            <a:r>
              <a:rPr lang="en-US" sz="3600" dirty="0" smtClean="0">
                <a:solidFill>
                  <a:srgbClr val="000000"/>
                </a:solidFill>
              </a:rPr>
              <a:t>their combination of ideologies, values, etc. Achievement deals with those who have investigated belief alternatives and have adopted their own as a result.</a:t>
            </a:r>
          </a:p>
          <a:p>
            <a:pPr algn="ctr"/>
            <a:r>
              <a:rPr lang="en-US" sz="3600" dirty="0"/>
              <a:t>The three categories that comprise emotional intelligence are: the appraisal and expression of emotion, the regulation of emotion, and the utilization of emotions in problem solving. These three categories refer to both the individual's strength in applying them to the self as well directing them towards others and can be both verbal and non-verbal.</a:t>
            </a:r>
            <a:endParaRPr lang="en-US" sz="3600" dirty="0">
              <a:solidFill>
                <a:srgbClr val="000000"/>
              </a:solidFill>
            </a:endParaRPr>
          </a:p>
        </p:txBody>
      </p:sp>
      <p:pic>
        <p:nvPicPr>
          <p:cNvPr id="1027" name="Picture 3" descr="C:\Users\Jeannie\Dropbox\Camera Uploads\2012-11-30 14.42.50.jpg"/>
          <p:cNvPicPr>
            <a:picLocks noChangeAspect="1" noChangeArrowheads="1"/>
          </p:cNvPicPr>
          <p:nvPr/>
        </p:nvPicPr>
        <p:blipFill rotWithShape="1">
          <a:blip r:embed="rId4">
            <a:extLst>
              <a:ext uri="{28A0092B-C50C-407E-A947-70E740481C1C}">
                <a14:useLocalDpi xmlns:a14="http://schemas.microsoft.com/office/drawing/2010/main" val="0"/>
              </a:ext>
            </a:extLst>
          </a:blip>
          <a:srcRect r="31148" b="9412"/>
          <a:stretch/>
        </p:blipFill>
        <p:spPr bwMode="auto">
          <a:xfrm>
            <a:off x="40809814" y="1223442"/>
            <a:ext cx="7236631" cy="71409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TextBox 9"/>
          <p:cNvSpPr txBox="1"/>
          <p:nvPr/>
        </p:nvSpPr>
        <p:spPr>
          <a:xfrm>
            <a:off x="38780538" y="11462074"/>
            <a:ext cx="11295185" cy="5078313"/>
          </a:xfrm>
          <a:prstGeom prst="rect">
            <a:avLst/>
          </a:prstGeom>
          <a:solidFill>
            <a:schemeClr val="tx1"/>
          </a:solidFill>
          <a:ln w="63500">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000000"/>
                </a:solidFill>
              </a:rPr>
              <a:t>Methods</a:t>
            </a:r>
          </a:p>
          <a:p>
            <a:pPr algn="ctr"/>
            <a:r>
              <a:rPr lang="en-US" sz="3600" dirty="0"/>
              <a:t>From 2010 to 2012, 3,824 responses were obtained to the </a:t>
            </a:r>
            <a:r>
              <a:rPr lang="en-US" sz="3600" dirty="0" smtClean="0"/>
              <a:t>OMEIS </a:t>
            </a:r>
            <a:r>
              <a:rPr lang="en-US" sz="3600" dirty="0"/>
              <a:t>survey. Because we were primarily interested in longitudinal trends, we specified the data set to include only students who had taken the survey both their freshman and junior years. Thus the data is divided into two sets, freshman, or, “2010” and juniors, “2012</a:t>
            </a:r>
            <a:r>
              <a:rPr lang="en-US" sz="3600" dirty="0" smtClean="0"/>
              <a:t>.” This yielded a sample size of 112.</a:t>
            </a:r>
            <a:endParaRPr lang="es-AR" sz="3600" dirty="0"/>
          </a:p>
          <a:p>
            <a:pPr algn="ctr"/>
            <a:endParaRPr lang="en-US" sz="3600" b="1" dirty="0" smtClean="0">
              <a:solidFill>
                <a:srgbClr val="000000"/>
              </a:solidFill>
            </a:endParaRPr>
          </a:p>
        </p:txBody>
      </p:sp>
      <p:sp>
        <p:nvSpPr>
          <p:cNvPr id="3" name="TextBox 2"/>
          <p:cNvSpPr txBox="1"/>
          <p:nvPr/>
        </p:nvSpPr>
        <p:spPr>
          <a:xfrm>
            <a:off x="18582145" y="3286818"/>
            <a:ext cx="12628031" cy="2308324"/>
          </a:xfrm>
          <a:prstGeom prst="rect">
            <a:avLst/>
          </a:prstGeom>
          <a:noFill/>
        </p:spPr>
        <p:txBody>
          <a:bodyPr wrap="square" rtlCol="0">
            <a:spAutoFit/>
          </a:bodyPr>
          <a:lstStyle/>
          <a:p>
            <a:pPr algn="ctr"/>
            <a:r>
              <a:rPr lang="en-US" sz="3600" dirty="0">
                <a:solidFill>
                  <a:schemeClr val="bg1"/>
                </a:solidFill>
              </a:rPr>
              <a:t>Eugenia V. Purcar</a:t>
            </a:r>
          </a:p>
          <a:p>
            <a:pPr algn="ctr"/>
            <a:r>
              <a:rPr lang="en-US" sz="3600" dirty="0">
                <a:solidFill>
                  <a:schemeClr val="bg1"/>
                </a:solidFill>
              </a:rPr>
              <a:t>Dr. Don Thompson, Dr. </a:t>
            </a:r>
            <a:r>
              <a:rPr lang="es-AR" sz="3600" dirty="0">
                <a:solidFill>
                  <a:schemeClr val="bg1"/>
                </a:solidFill>
              </a:rPr>
              <a:t>Cindy Miller-</a:t>
            </a:r>
            <a:r>
              <a:rPr lang="es-AR" sz="3600" dirty="0" err="1">
                <a:solidFill>
                  <a:schemeClr val="bg1"/>
                </a:solidFill>
              </a:rPr>
              <a:t>Perrin</a:t>
            </a:r>
            <a:r>
              <a:rPr lang="es-AR" sz="3600" dirty="0">
                <a:solidFill>
                  <a:schemeClr val="bg1"/>
                </a:solidFill>
              </a:rPr>
              <a:t/>
            </a:r>
            <a:br>
              <a:rPr lang="es-AR" sz="3600" dirty="0">
                <a:solidFill>
                  <a:schemeClr val="bg1"/>
                </a:solidFill>
              </a:rPr>
            </a:br>
            <a:r>
              <a:rPr lang="en-US" sz="3600" dirty="0">
                <a:solidFill>
                  <a:schemeClr val="bg1"/>
                </a:solidFill>
              </a:rPr>
              <a:t>Division of Natural Science; Pepperdine University </a:t>
            </a:r>
          </a:p>
          <a:p>
            <a:endParaRPr lang="es-AR" sz="3600" dirty="0">
              <a:solidFill>
                <a:schemeClr val="bg1"/>
              </a:solidFill>
            </a:endParaRPr>
          </a:p>
        </p:txBody>
      </p:sp>
      <p:graphicFrame>
        <p:nvGraphicFramePr>
          <p:cNvPr id="39" name="Chart 38"/>
          <p:cNvGraphicFramePr>
            <a:graphicFrameLocks/>
          </p:cNvGraphicFramePr>
          <p:nvPr>
            <p:extLst>
              <p:ext uri="{D42A27DB-BD31-4B8C-83A1-F6EECF244321}">
                <p14:modId xmlns:p14="http://schemas.microsoft.com/office/powerpoint/2010/main" val="3038082226"/>
              </p:ext>
            </p:extLst>
          </p:nvPr>
        </p:nvGraphicFramePr>
        <p:xfrm>
          <a:off x="14256027" y="6949194"/>
          <a:ext cx="7815698" cy="5095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p:cNvGraphicFramePr>
            <a:graphicFrameLocks/>
          </p:cNvGraphicFramePr>
          <p:nvPr>
            <p:extLst>
              <p:ext uri="{D42A27DB-BD31-4B8C-83A1-F6EECF244321}">
                <p14:modId xmlns:p14="http://schemas.microsoft.com/office/powerpoint/2010/main" val="1256419460"/>
              </p:ext>
            </p:extLst>
          </p:nvPr>
        </p:nvGraphicFramePr>
        <p:xfrm>
          <a:off x="28533419" y="6949194"/>
          <a:ext cx="8628523" cy="52341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p:cNvGraphicFramePr>
            <a:graphicFrameLocks/>
          </p:cNvGraphicFramePr>
          <p:nvPr>
            <p:extLst>
              <p:ext uri="{D42A27DB-BD31-4B8C-83A1-F6EECF244321}">
                <p14:modId xmlns:p14="http://schemas.microsoft.com/office/powerpoint/2010/main" val="4177193992"/>
              </p:ext>
            </p:extLst>
          </p:nvPr>
        </p:nvGraphicFramePr>
        <p:xfrm>
          <a:off x="14256027" y="12249822"/>
          <a:ext cx="7815699" cy="50357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Chart 47"/>
          <p:cNvGraphicFramePr>
            <a:graphicFrameLocks/>
          </p:cNvGraphicFramePr>
          <p:nvPr>
            <p:extLst>
              <p:ext uri="{D42A27DB-BD31-4B8C-83A1-F6EECF244321}">
                <p14:modId xmlns:p14="http://schemas.microsoft.com/office/powerpoint/2010/main" val="3942921101"/>
              </p:ext>
            </p:extLst>
          </p:nvPr>
        </p:nvGraphicFramePr>
        <p:xfrm>
          <a:off x="28533419" y="12434010"/>
          <a:ext cx="8628523" cy="5347908"/>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p:cNvSpPr txBox="1"/>
          <p:nvPr/>
        </p:nvSpPr>
        <p:spPr>
          <a:xfrm>
            <a:off x="20574000" y="9250068"/>
            <a:ext cx="14977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.825 Significance </a:t>
            </a:r>
            <a:endParaRPr lang="en-US" sz="1400" dirty="0">
              <a:solidFill>
                <a:schemeClr val="bg1"/>
              </a:solidFill>
              <a:latin typeface="Arial" pitchFamily="34" charset="0"/>
              <a:cs typeface="Arial" pitchFamily="34" charset="0"/>
            </a:endParaRPr>
          </a:p>
        </p:txBody>
      </p:sp>
      <p:sp>
        <p:nvSpPr>
          <p:cNvPr id="49" name="TextBox 48"/>
          <p:cNvSpPr txBox="1"/>
          <p:nvPr/>
        </p:nvSpPr>
        <p:spPr>
          <a:xfrm>
            <a:off x="35664217" y="9250068"/>
            <a:ext cx="14977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.’054 Significance </a:t>
            </a:r>
            <a:endParaRPr lang="en-US" sz="1400" dirty="0">
              <a:solidFill>
                <a:schemeClr val="bg1"/>
              </a:solidFill>
              <a:latin typeface="Arial" pitchFamily="34" charset="0"/>
              <a:cs typeface="Arial" pitchFamily="34" charset="0"/>
            </a:endParaRPr>
          </a:p>
        </p:txBody>
      </p:sp>
      <p:sp>
        <p:nvSpPr>
          <p:cNvPr id="50" name="TextBox 49"/>
          <p:cNvSpPr txBox="1"/>
          <p:nvPr/>
        </p:nvSpPr>
        <p:spPr>
          <a:xfrm>
            <a:off x="20573999" y="15107964"/>
            <a:ext cx="14977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.769 Significance </a:t>
            </a:r>
            <a:endParaRPr lang="en-US" sz="1400" dirty="0">
              <a:solidFill>
                <a:schemeClr val="bg1"/>
              </a:solidFill>
              <a:latin typeface="Arial" pitchFamily="34" charset="0"/>
              <a:cs typeface="Arial" pitchFamily="34" charset="0"/>
            </a:endParaRPr>
          </a:p>
        </p:txBody>
      </p:sp>
      <p:sp>
        <p:nvSpPr>
          <p:cNvPr id="51" name="TextBox 50"/>
          <p:cNvSpPr txBox="1"/>
          <p:nvPr/>
        </p:nvSpPr>
        <p:spPr>
          <a:xfrm>
            <a:off x="35664216" y="15107964"/>
            <a:ext cx="14977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.535 Significance</a:t>
            </a:r>
            <a:endParaRPr lang="en-US" sz="1400" dirty="0">
              <a:solidFill>
                <a:schemeClr val="bg1"/>
              </a:solidFill>
              <a:latin typeface="Arial" pitchFamily="34" charset="0"/>
              <a:cs typeface="Arial" pitchFamily="34" charset="0"/>
            </a:endParaRPr>
          </a:p>
        </p:txBody>
      </p:sp>
      <p:graphicFrame>
        <p:nvGraphicFramePr>
          <p:cNvPr id="22" name="Chart 21"/>
          <p:cNvGraphicFramePr>
            <a:graphicFrameLocks/>
          </p:cNvGraphicFramePr>
          <p:nvPr>
            <p:extLst>
              <p:ext uri="{D42A27DB-BD31-4B8C-83A1-F6EECF244321}">
                <p14:modId xmlns:p14="http://schemas.microsoft.com/office/powerpoint/2010/main" val="3359396029"/>
              </p:ext>
            </p:extLst>
          </p:nvPr>
        </p:nvGraphicFramePr>
        <p:xfrm>
          <a:off x="14256027" y="18542212"/>
          <a:ext cx="6602522" cy="442928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extLst>
              <p:ext uri="{D42A27DB-BD31-4B8C-83A1-F6EECF244321}">
                <p14:modId xmlns:p14="http://schemas.microsoft.com/office/powerpoint/2010/main" val="584498865"/>
              </p:ext>
            </p:extLst>
          </p:nvPr>
        </p:nvGraphicFramePr>
        <p:xfrm>
          <a:off x="22478136" y="18603919"/>
          <a:ext cx="6461695" cy="442928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extLst>
              <p:ext uri="{D42A27DB-BD31-4B8C-83A1-F6EECF244321}">
                <p14:modId xmlns:p14="http://schemas.microsoft.com/office/powerpoint/2010/main" val="2034828283"/>
              </p:ext>
            </p:extLst>
          </p:nvPr>
        </p:nvGraphicFramePr>
        <p:xfrm>
          <a:off x="30739161" y="18542212"/>
          <a:ext cx="6272979" cy="4363808"/>
        </p:xfrm>
        <a:graphic>
          <a:graphicData uri="http://schemas.openxmlformats.org/drawingml/2006/chart">
            <c:chart xmlns:c="http://schemas.openxmlformats.org/drawingml/2006/chart" xmlns:r="http://schemas.openxmlformats.org/officeDocument/2006/relationships" r:id="rId11"/>
          </a:graphicData>
        </a:graphic>
      </p:graphicFrame>
      <p:sp>
        <p:nvSpPr>
          <p:cNvPr id="25" name="TextBox 24"/>
          <p:cNvSpPr txBox="1"/>
          <p:nvPr/>
        </p:nvSpPr>
        <p:spPr>
          <a:xfrm>
            <a:off x="18897599" y="19446349"/>
            <a:ext cx="149772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.98 Significance </a:t>
            </a:r>
            <a:endParaRPr lang="en-US" sz="1400" dirty="0">
              <a:solidFill>
                <a:schemeClr val="bg1"/>
              </a:solidFill>
              <a:latin typeface="Arial" pitchFamily="34" charset="0"/>
              <a:cs typeface="Arial" pitchFamily="34" charset="0"/>
            </a:endParaRPr>
          </a:p>
        </p:txBody>
      </p:sp>
      <p:sp>
        <p:nvSpPr>
          <p:cNvPr id="26" name="TextBox 25"/>
          <p:cNvSpPr txBox="1"/>
          <p:nvPr/>
        </p:nvSpPr>
        <p:spPr>
          <a:xfrm>
            <a:off x="33359557" y="19419909"/>
            <a:ext cx="14977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.535 Significance </a:t>
            </a:r>
            <a:endParaRPr lang="en-US" sz="1400" dirty="0">
              <a:solidFill>
                <a:schemeClr val="bg1"/>
              </a:solidFill>
              <a:latin typeface="Arial" pitchFamily="34" charset="0"/>
              <a:cs typeface="Arial" pitchFamily="34" charset="0"/>
            </a:endParaRPr>
          </a:p>
        </p:txBody>
      </p:sp>
      <p:sp>
        <p:nvSpPr>
          <p:cNvPr id="27" name="TextBox 26"/>
          <p:cNvSpPr txBox="1"/>
          <p:nvPr/>
        </p:nvSpPr>
        <p:spPr>
          <a:xfrm>
            <a:off x="27035694" y="19419909"/>
            <a:ext cx="149772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latin typeface="Arial" pitchFamily="34" charset="0"/>
                <a:cs typeface="Arial" pitchFamily="34" charset="0"/>
              </a:rPr>
              <a:t>.967 Significance </a:t>
            </a:r>
            <a:endParaRPr lang="en-US" sz="1400" dirty="0">
              <a:solidFill>
                <a:schemeClr val="bg1"/>
              </a:solidFill>
              <a:latin typeface="Arial" pitchFamily="34" charset="0"/>
              <a:cs typeface="Arial" pitchFamily="34" charset="0"/>
            </a:endParaRPr>
          </a:p>
        </p:txBody>
      </p:sp>
      <p:sp>
        <p:nvSpPr>
          <p:cNvPr id="28" name="TextBox 27"/>
          <p:cNvSpPr txBox="1"/>
          <p:nvPr/>
        </p:nvSpPr>
        <p:spPr>
          <a:xfrm>
            <a:off x="38780538" y="18542212"/>
            <a:ext cx="11295185" cy="3970318"/>
          </a:xfrm>
          <a:prstGeom prst="rect">
            <a:avLst/>
          </a:prstGeom>
          <a:solidFill>
            <a:schemeClr val="tx1"/>
          </a:solidFill>
          <a:ln w="63500">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000000"/>
                </a:solidFill>
              </a:rPr>
              <a:t>References</a:t>
            </a:r>
          </a:p>
          <a:p>
            <a:r>
              <a:rPr lang="en-US" sz="2400" dirty="0" smtClean="0"/>
              <a:t>Adams, Gerald </a:t>
            </a:r>
            <a:r>
              <a:rPr lang="en-US" sz="2400" dirty="0" err="1" smtClean="0"/>
              <a:t>R.The</a:t>
            </a:r>
            <a:r>
              <a:rPr lang="en-US" sz="2400" dirty="0" smtClean="0"/>
              <a:t> Objective Measure of Ego Identity Status: A Reference </a:t>
            </a:r>
          </a:p>
          <a:p>
            <a:r>
              <a:rPr lang="en-US" sz="2400" dirty="0"/>
              <a:t>	</a:t>
            </a:r>
            <a:r>
              <a:rPr lang="en-US" sz="2400" dirty="0" smtClean="0"/>
              <a:t>Manual. 1998.</a:t>
            </a:r>
          </a:p>
          <a:p>
            <a:r>
              <a:rPr lang="en-US" sz="2400" dirty="0" smtClean="0"/>
              <a:t>N</a:t>
            </a:r>
            <a:r>
              <a:rPr lang="en-US" sz="2400" dirty="0"/>
              <a:t>. S. </a:t>
            </a:r>
            <a:r>
              <a:rPr lang="en-US" sz="2400" dirty="0" err="1"/>
              <a:t>Schute</a:t>
            </a:r>
            <a:r>
              <a:rPr lang="en-US" sz="2400" dirty="0"/>
              <a:t> et </a:t>
            </a:r>
            <a:r>
              <a:rPr lang="en-US" sz="2400" dirty="0" smtClean="0"/>
              <a:t>al. </a:t>
            </a:r>
            <a:r>
              <a:rPr lang="en-US" sz="2400" dirty="0"/>
              <a:t>Development and Validation of a Measure of </a:t>
            </a:r>
            <a:r>
              <a:rPr lang="en-US" sz="2400" dirty="0" smtClean="0"/>
              <a:t>Emotional </a:t>
            </a:r>
          </a:p>
          <a:p>
            <a:r>
              <a:rPr lang="en-US" sz="2400" dirty="0"/>
              <a:t>	</a:t>
            </a:r>
            <a:r>
              <a:rPr lang="en-US" sz="2400" dirty="0" smtClean="0"/>
              <a:t>Intelligence</a:t>
            </a:r>
            <a:r>
              <a:rPr lang="en-US" sz="2400" dirty="0"/>
              <a:t>, 1997. </a:t>
            </a:r>
            <a:r>
              <a:rPr lang="en-US" sz="2400" i="1" dirty="0"/>
              <a:t>Personality and Individual Differences</a:t>
            </a:r>
            <a:r>
              <a:rPr lang="en-US" sz="2400" dirty="0"/>
              <a:t>. 1998: </a:t>
            </a:r>
            <a:endParaRPr lang="en-US" sz="2400" dirty="0" smtClean="0"/>
          </a:p>
          <a:p>
            <a:r>
              <a:rPr lang="en-US" sz="2400" dirty="0"/>
              <a:t>	</a:t>
            </a:r>
            <a:r>
              <a:rPr lang="en-US" sz="2400" dirty="0" smtClean="0"/>
              <a:t>167-177</a:t>
            </a:r>
            <a:r>
              <a:rPr lang="en-US" sz="2400" dirty="0"/>
              <a:t>.</a:t>
            </a:r>
            <a:endParaRPr lang="en-US" sz="2400" dirty="0" smtClean="0"/>
          </a:p>
          <a:p>
            <a:r>
              <a:rPr lang="en-US" sz="2400" dirty="0"/>
              <a:t>Miller-Perrin, Thompson. The Development of Vocational Calling, Identity, and </a:t>
            </a:r>
          </a:p>
          <a:p>
            <a:r>
              <a:rPr lang="en-US" sz="2400" dirty="0"/>
              <a:t>	Faith in College Students: A Preliminary Study of the Impact of 	Study Abroad. 2012; </a:t>
            </a:r>
            <a:r>
              <a:rPr lang="en-US" sz="2400" dirty="0" smtClean="0"/>
              <a:t>13</a:t>
            </a:r>
          </a:p>
          <a:p>
            <a:endParaRPr lang="en-US" sz="2400" b="1" dirty="0" smtClean="0">
              <a:solidFill>
                <a:srgbClr val="000000"/>
              </a:solidFill>
            </a:endParaRPr>
          </a:p>
        </p:txBody>
      </p:sp>
      <p:sp>
        <p:nvSpPr>
          <p:cNvPr id="29" name="TextBox 28"/>
          <p:cNvSpPr txBox="1"/>
          <p:nvPr/>
        </p:nvSpPr>
        <p:spPr>
          <a:xfrm>
            <a:off x="14250479" y="24207937"/>
            <a:ext cx="35078996" cy="6247864"/>
          </a:xfrm>
          <a:prstGeom prst="rect">
            <a:avLst/>
          </a:prstGeom>
          <a:solidFill>
            <a:schemeClr val="tx1"/>
          </a:solidFill>
          <a:ln w="63500">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rgbClr val="000000"/>
                </a:solidFill>
              </a:rPr>
              <a:t>Discussion</a:t>
            </a:r>
          </a:p>
          <a:p>
            <a:r>
              <a:rPr lang="en-US" sz="4000" b="1" dirty="0">
                <a:solidFill>
                  <a:srgbClr val="000000"/>
                </a:solidFill>
              </a:rPr>
              <a:t>	</a:t>
            </a:r>
            <a:r>
              <a:rPr lang="en-US" sz="4000" dirty="0" smtClean="0">
                <a:solidFill>
                  <a:srgbClr val="000000"/>
                </a:solidFill>
              </a:rPr>
              <a:t>Across the identity measures, there exist some noteworthy patterns. The data indicates that diffusion </a:t>
            </a:r>
            <a:r>
              <a:rPr lang="en-US" sz="4000" dirty="0">
                <a:solidFill>
                  <a:srgbClr val="000000"/>
                </a:solidFill>
              </a:rPr>
              <a:t>i</a:t>
            </a:r>
            <a:r>
              <a:rPr lang="en-US" sz="4000" dirty="0" smtClean="0">
                <a:solidFill>
                  <a:srgbClr val="000000"/>
                </a:solidFill>
              </a:rPr>
              <a:t>s </a:t>
            </a:r>
            <a:r>
              <a:rPr lang="en-US" sz="4000" dirty="0" smtClean="0">
                <a:solidFill>
                  <a:srgbClr val="000000"/>
                </a:solidFill>
              </a:rPr>
              <a:t>higher in males than females and actually </a:t>
            </a:r>
            <a:r>
              <a:rPr lang="en-US" sz="4000" dirty="0" smtClean="0">
                <a:solidFill>
                  <a:srgbClr val="000000"/>
                </a:solidFill>
              </a:rPr>
              <a:t>increases in </a:t>
            </a:r>
            <a:r>
              <a:rPr lang="en-US" sz="4000" dirty="0" smtClean="0">
                <a:solidFill>
                  <a:srgbClr val="000000"/>
                </a:solidFill>
              </a:rPr>
              <a:t>both genders over time. In the results given by the foreclosure graph, there was a higher mean score for females which then decreased junior year, while the male mean score exhibited </a:t>
            </a:r>
            <a:r>
              <a:rPr lang="en-US" sz="4000" dirty="0" smtClean="0">
                <a:solidFill>
                  <a:srgbClr val="000000"/>
                </a:solidFill>
              </a:rPr>
              <a:t>a reverse </a:t>
            </a:r>
            <a:r>
              <a:rPr lang="en-US" sz="4000" dirty="0" smtClean="0">
                <a:solidFill>
                  <a:srgbClr val="000000"/>
                </a:solidFill>
              </a:rPr>
              <a:t>trend. In contrast, the moratorium measure revealed the exact opposite: male scores were higher freshman year, then decreased junior year with the female mean score exceeding the male score freshman year. The achievement score exhibited the same trend as diffusion, with male scores being consistently higher for each year.</a:t>
            </a:r>
          </a:p>
          <a:p>
            <a:r>
              <a:rPr lang="en-US" sz="4000" b="1" dirty="0">
                <a:solidFill>
                  <a:srgbClr val="000000"/>
                </a:solidFill>
              </a:rPr>
              <a:t>	</a:t>
            </a:r>
            <a:r>
              <a:rPr lang="en-US" sz="4000" dirty="0" smtClean="0">
                <a:solidFill>
                  <a:srgbClr val="000000"/>
                </a:solidFill>
              </a:rPr>
              <a:t>For appraisal and </a:t>
            </a:r>
            <a:r>
              <a:rPr lang="en-US" sz="4000" dirty="0">
                <a:solidFill>
                  <a:srgbClr val="000000"/>
                </a:solidFill>
              </a:rPr>
              <a:t>e</a:t>
            </a:r>
            <a:r>
              <a:rPr lang="en-US" sz="4000" dirty="0" smtClean="0">
                <a:solidFill>
                  <a:srgbClr val="000000"/>
                </a:solidFill>
              </a:rPr>
              <a:t>xpression,</a:t>
            </a:r>
            <a:r>
              <a:rPr lang="en-US" sz="4000" dirty="0">
                <a:solidFill>
                  <a:srgbClr val="000000"/>
                </a:solidFill>
              </a:rPr>
              <a:t> regulation</a:t>
            </a:r>
            <a:r>
              <a:rPr lang="en-US" sz="4000" dirty="0" smtClean="0">
                <a:solidFill>
                  <a:srgbClr val="000000"/>
                </a:solidFill>
              </a:rPr>
              <a:t>, and </a:t>
            </a:r>
            <a:r>
              <a:rPr lang="en-US" sz="4000" dirty="0">
                <a:solidFill>
                  <a:srgbClr val="000000"/>
                </a:solidFill>
              </a:rPr>
              <a:t>utilization</a:t>
            </a:r>
            <a:r>
              <a:rPr lang="en-US" sz="4000" dirty="0" smtClean="0">
                <a:solidFill>
                  <a:srgbClr val="000000"/>
                </a:solidFill>
              </a:rPr>
              <a:t> the male score was consistently higher across all three measures for every year.  While the first two categories’ charts indicate that the mean decreased between age group, at statistically significant levels, utilization surprisingly increased. This pattern is observed regardless of gender</a:t>
            </a:r>
            <a:r>
              <a:rPr lang="en-US" sz="4000" dirty="0" smtClean="0">
                <a:solidFill>
                  <a:srgbClr val="000000"/>
                </a:solidFill>
              </a:rPr>
              <a:t>.  </a:t>
            </a:r>
            <a:r>
              <a:rPr lang="en-US" sz="4000" dirty="0" smtClean="0">
                <a:solidFill>
                  <a:srgbClr val="FF0000"/>
                </a:solidFill>
              </a:rPr>
              <a:t>(need a “conclusion” box, indicating what conclusions we are to draw from all of this. This might be a place to insert </a:t>
            </a:r>
            <a:r>
              <a:rPr lang="en-US" sz="4000" smtClean="0">
                <a:solidFill>
                  <a:srgbClr val="FF0000"/>
                </a:solidFill>
              </a:rPr>
              <a:t>some correlation </a:t>
            </a:r>
            <a:r>
              <a:rPr lang="en-US" sz="4000" dirty="0" smtClean="0">
                <a:solidFill>
                  <a:srgbClr val="FF0000"/>
                </a:solidFill>
              </a:rPr>
              <a:t>or regression results.)</a:t>
            </a:r>
            <a:endParaRPr lang="en-US" sz="4000" b="1" dirty="0" smtClean="0">
              <a:solidFill>
                <a:srgbClr val="000000"/>
              </a:solidFill>
            </a:endParaRPr>
          </a:p>
        </p:txBody>
      </p:sp>
      <p:sp>
        <p:nvSpPr>
          <p:cNvPr id="7" name="TextBox 6"/>
          <p:cNvSpPr txBox="1"/>
          <p:nvPr/>
        </p:nvSpPr>
        <p:spPr>
          <a:xfrm>
            <a:off x="25084584" y="22513706"/>
            <a:ext cx="624399" cy="1554272"/>
          </a:xfrm>
          <a:prstGeom prst="rect">
            <a:avLst/>
          </a:prstGeom>
          <a:solidFill>
            <a:srgbClr val="F7A7B2"/>
          </a:solidFill>
        </p:spPr>
        <p:txBody>
          <a:bodyPr wrap="square" rtlCol="0">
            <a:spAutoFit/>
          </a:bodyPr>
          <a:lstStyle/>
          <a:p>
            <a:endParaRPr lang="es-AR" dirty="0"/>
          </a:p>
        </p:txBody>
      </p:sp>
      <p:sp>
        <p:nvSpPr>
          <p:cNvPr id="31" name="TextBox 30"/>
          <p:cNvSpPr txBox="1"/>
          <p:nvPr/>
        </p:nvSpPr>
        <p:spPr>
          <a:xfrm>
            <a:off x="27754908" y="22576058"/>
            <a:ext cx="624399" cy="1554272"/>
          </a:xfrm>
          <a:prstGeom prst="rect">
            <a:avLst/>
          </a:prstGeom>
          <a:solidFill>
            <a:srgbClr val="F7A7B2"/>
          </a:solidFill>
        </p:spPr>
        <p:txBody>
          <a:bodyPr wrap="square" rtlCol="0">
            <a:spAutoFit/>
          </a:bodyPr>
          <a:lstStyle/>
          <a:p>
            <a:endParaRPr lang="es-AR" dirty="0"/>
          </a:p>
        </p:txBody>
      </p:sp>
      <p:sp>
        <p:nvSpPr>
          <p:cNvPr id="32" name="TextBox 31"/>
          <p:cNvSpPr txBox="1"/>
          <p:nvPr/>
        </p:nvSpPr>
        <p:spPr>
          <a:xfrm>
            <a:off x="33322519" y="22420447"/>
            <a:ext cx="624399" cy="1554272"/>
          </a:xfrm>
          <a:prstGeom prst="rect">
            <a:avLst/>
          </a:prstGeom>
          <a:solidFill>
            <a:srgbClr val="F7A7B2"/>
          </a:solidFill>
        </p:spPr>
        <p:txBody>
          <a:bodyPr wrap="square" rtlCol="0">
            <a:spAutoFit/>
          </a:bodyPr>
          <a:lstStyle/>
          <a:p>
            <a:endParaRPr lang="es-AR" dirty="0"/>
          </a:p>
        </p:txBody>
      </p:sp>
      <p:sp>
        <p:nvSpPr>
          <p:cNvPr id="33" name="TextBox 32"/>
          <p:cNvSpPr txBox="1"/>
          <p:nvPr/>
        </p:nvSpPr>
        <p:spPr>
          <a:xfrm>
            <a:off x="35718809" y="22434095"/>
            <a:ext cx="624399" cy="1554272"/>
          </a:xfrm>
          <a:prstGeom prst="rect">
            <a:avLst/>
          </a:prstGeom>
          <a:solidFill>
            <a:srgbClr val="F7A7B2"/>
          </a:solidFill>
        </p:spPr>
        <p:txBody>
          <a:bodyPr wrap="square" rtlCol="0">
            <a:spAutoFit/>
          </a:bodyPr>
          <a:lstStyle/>
          <a:p>
            <a:endParaRPr lang="es-AR" dirty="0"/>
          </a:p>
        </p:txBody>
      </p:sp>
      <p:sp>
        <p:nvSpPr>
          <p:cNvPr id="34" name="TextBox 33"/>
          <p:cNvSpPr txBox="1"/>
          <p:nvPr/>
        </p:nvSpPr>
        <p:spPr>
          <a:xfrm>
            <a:off x="16925498" y="22502369"/>
            <a:ext cx="624399" cy="1554272"/>
          </a:xfrm>
          <a:prstGeom prst="rect">
            <a:avLst/>
          </a:prstGeom>
          <a:solidFill>
            <a:srgbClr val="F7A7B2"/>
          </a:solidFill>
        </p:spPr>
        <p:txBody>
          <a:bodyPr wrap="square" rtlCol="0">
            <a:spAutoFit/>
          </a:bodyPr>
          <a:lstStyle/>
          <a:p>
            <a:endParaRPr lang="es-AR" dirty="0"/>
          </a:p>
        </p:txBody>
      </p:sp>
      <p:sp>
        <p:nvSpPr>
          <p:cNvPr id="35" name="TextBox 34"/>
          <p:cNvSpPr txBox="1"/>
          <p:nvPr/>
        </p:nvSpPr>
        <p:spPr>
          <a:xfrm>
            <a:off x="19498037" y="22503598"/>
            <a:ext cx="624399" cy="1554272"/>
          </a:xfrm>
          <a:prstGeom prst="rect">
            <a:avLst/>
          </a:prstGeom>
          <a:solidFill>
            <a:srgbClr val="F7A7B2"/>
          </a:solidFill>
        </p:spPr>
        <p:txBody>
          <a:bodyPr wrap="square" rtlCol="0">
            <a:spAutoFit/>
          </a:bodyPr>
          <a:lstStyle/>
          <a:p>
            <a:endParaRPr lang="es-AR" dirty="0"/>
          </a:p>
        </p:txBody>
      </p:sp>
    </p:spTree>
    <p:extLst>
      <p:ext uri="{BB962C8B-B14F-4D97-AF65-F5344CB8AC3E}">
        <p14:creationId xmlns:p14="http://schemas.microsoft.com/office/powerpoint/2010/main" val="16426479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Custom 1">
      <a:dk1>
        <a:sysClr val="windowText" lastClr="000000"/>
      </a:dk1>
      <a:lt1>
        <a:sysClr val="window" lastClr="FFFFFF"/>
      </a:lt1>
      <a:dk2>
        <a:srgbClr val="D16207"/>
      </a:dk2>
      <a:lt2>
        <a:srgbClr val="F0B31E"/>
      </a:lt2>
      <a:accent1>
        <a:srgbClr val="51A6C2"/>
      </a:accent1>
      <a:accent2>
        <a:srgbClr val="51C2A9"/>
      </a:accent2>
      <a:accent3>
        <a:srgbClr val="62C257"/>
      </a:accent3>
      <a:accent4>
        <a:srgbClr val="E1DC53"/>
      </a:accent4>
      <a:accent5>
        <a:srgbClr val="B54721"/>
      </a:accent5>
      <a:accent6>
        <a:srgbClr val="A16BB1"/>
      </a:accent6>
      <a:hlink>
        <a:srgbClr val="A40A06"/>
      </a:hlink>
      <a:folHlink>
        <a:srgbClr val="837F16"/>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8693</TotalTime>
  <Words>454</Words>
  <Application>Microsoft Macintosh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Saddle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Fitzgerald</dc:creator>
  <cp:lastModifiedBy>Don Thompson</cp:lastModifiedBy>
  <cp:revision>62</cp:revision>
  <dcterms:created xsi:type="dcterms:W3CDTF">2012-11-09T18:35:05Z</dcterms:created>
  <dcterms:modified xsi:type="dcterms:W3CDTF">2013-03-26T20:26:46Z</dcterms:modified>
</cp:coreProperties>
</file>